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71" r:id="rId4"/>
    <p:sldId id="258" r:id="rId5"/>
    <p:sldId id="259" r:id="rId6"/>
    <p:sldId id="272" r:id="rId7"/>
    <p:sldId id="260" r:id="rId8"/>
    <p:sldId id="261" r:id="rId9"/>
    <p:sldId id="262" r:id="rId10"/>
    <p:sldId id="263" r:id="rId11"/>
    <p:sldId id="264" r:id="rId12"/>
    <p:sldId id="265" r:id="rId13"/>
    <p:sldId id="266" r:id="rId14"/>
    <p:sldId id="273" r:id="rId15"/>
    <p:sldId id="267" r:id="rId16"/>
    <p:sldId id="268" r:id="rId17"/>
    <p:sldId id="270" r:id="rId18"/>
  </p:sldIdLst>
  <p:sldSz cx="9144000" cy="5143500" type="screen16x9"/>
  <p:notesSz cx="6858000" cy="9144000"/>
  <p:embeddedFontLst>
    <p:embeddedFont>
      <p:font typeface="Montserrat SemiBold" panose="000007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5" roundtripDataSignature="AMtx7mg8XEvZIASx67SnMotkd8u0Njr2q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826"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044DC9-6978-472E-8395-02E2C65A1377}" type="doc">
      <dgm:prSet loTypeId="urn:diagrams.loki3.com/BracketList" loCatId="list" qsTypeId="urn:microsoft.com/office/officeart/2005/8/quickstyle/simple1" qsCatId="simple" csTypeId="urn:microsoft.com/office/officeart/2005/8/colors/accent5_3" csCatId="accent5" phldr="1"/>
      <dgm:spPr/>
      <dgm:t>
        <a:bodyPr/>
        <a:lstStyle/>
        <a:p>
          <a:endParaRPr lang="en-IN"/>
        </a:p>
      </dgm:t>
    </dgm:pt>
    <dgm:pt modelId="{BED38D69-E4D2-4FC1-9192-EC55CDECE862}">
      <dgm:prSet/>
      <dgm:spPr/>
      <dgm:t>
        <a:bodyPr/>
        <a:lstStyle/>
        <a:p>
          <a:r>
            <a:rPr lang="en-IN" b="1" i="0"/>
            <a:t>User Interface Layer:</a:t>
          </a:r>
          <a:endParaRPr lang="en-IN"/>
        </a:p>
      </dgm:t>
    </dgm:pt>
    <dgm:pt modelId="{7228379E-4818-4220-BAEF-35F9457B76FF}" type="parTrans" cxnId="{A03C2700-9DA9-4909-BF0F-9A961DA7E66C}">
      <dgm:prSet/>
      <dgm:spPr/>
      <dgm:t>
        <a:bodyPr/>
        <a:lstStyle/>
        <a:p>
          <a:endParaRPr lang="en-IN"/>
        </a:p>
      </dgm:t>
    </dgm:pt>
    <dgm:pt modelId="{2916335D-9549-47D3-A7C3-E625DC2164F9}" type="sibTrans" cxnId="{A03C2700-9DA9-4909-BF0F-9A961DA7E66C}">
      <dgm:prSet/>
      <dgm:spPr/>
      <dgm:t>
        <a:bodyPr/>
        <a:lstStyle/>
        <a:p>
          <a:endParaRPr lang="en-IN"/>
        </a:p>
      </dgm:t>
    </dgm:pt>
    <dgm:pt modelId="{53889C71-101B-42E4-A20D-B42E9CB09930}">
      <dgm:prSet custT="1"/>
      <dgm:spPr/>
      <dgm:t>
        <a:bodyPr/>
        <a:lstStyle/>
        <a:p>
          <a:r>
            <a:rPr lang="en-IN" sz="700" b="0" i="0" dirty="0"/>
            <a:t>Voice/Text UI (React Native/Flutter)</a:t>
          </a:r>
          <a:endParaRPr lang="en-IN" sz="700" dirty="0"/>
        </a:p>
      </dgm:t>
    </dgm:pt>
    <dgm:pt modelId="{47B24AD2-DC23-4F38-8B1A-F704731E9F5B}" type="parTrans" cxnId="{3FB25419-3DCF-45FF-980D-33CDBCA6F48A}">
      <dgm:prSet/>
      <dgm:spPr/>
      <dgm:t>
        <a:bodyPr/>
        <a:lstStyle/>
        <a:p>
          <a:endParaRPr lang="en-IN"/>
        </a:p>
      </dgm:t>
    </dgm:pt>
    <dgm:pt modelId="{1BD660A7-C64A-4304-8232-FDEBC62B2C7E}" type="sibTrans" cxnId="{3FB25419-3DCF-45FF-980D-33CDBCA6F48A}">
      <dgm:prSet/>
      <dgm:spPr/>
      <dgm:t>
        <a:bodyPr/>
        <a:lstStyle/>
        <a:p>
          <a:endParaRPr lang="en-IN"/>
        </a:p>
      </dgm:t>
    </dgm:pt>
    <dgm:pt modelId="{EB179838-EFCB-44E4-8F2B-09628E770653}">
      <dgm:prSet/>
      <dgm:spPr/>
      <dgm:t>
        <a:bodyPr/>
        <a:lstStyle/>
        <a:p>
          <a:r>
            <a:rPr lang="en-IN" b="1" i="0"/>
            <a:t>AI Processing Layer:</a:t>
          </a:r>
          <a:endParaRPr lang="en-IN"/>
        </a:p>
      </dgm:t>
    </dgm:pt>
    <dgm:pt modelId="{B4CA96E2-B748-4E17-9734-6C8DBAB69B66}" type="parTrans" cxnId="{50DA7678-38D3-41CF-90DE-B40AD06590B0}">
      <dgm:prSet/>
      <dgm:spPr/>
      <dgm:t>
        <a:bodyPr/>
        <a:lstStyle/>
        <a:p>
          <a:endParaRPr lang="en-IN"/>
        </a:p>
      </dgm:t>
    </dgm:pt>
    <dgm:pt modelId="{8A5EC177-F9DB-4689-A804-0EF823D1F299}" type="sibTrans" cxnId="{50DA7678-38D3-41CF-90DE-B40AD06590B0}">
      <dgm:prSet/>
      <dgm:spPr/>
      <dgm:t>
        <a:bodyPr/>
        <a:lstStyle/>
        <a:p>
          <a:endParaRPr lang="en-IN"/>
        </a:p>
      </dgm:t>
    </dgm:pt>
    <dgm:pt modelId="{877812E9-1118-491B-9A19-20D8A6D43ECB}">
      <dgm:prSet custT="1"/>
      <dgm:spPr/>
      <dgm:t>
        <a:bodyPr/>
        <a:lstStyle/>
        <a:p>
          <a:r>
            <a:rPr lang="en-IN" sz="700" b="0" i="0" dirty="0"/>
            <a:t>Risk detection models (maternal, elderly, etc.) using </a:t>
          </a:r>
          <a:r>
            <a:rPr lang="en-IN" sz="700" b="0" i="0" dirty="0" err="1"/>
            <a:t>TFLite</a:t>
          </a:r>
          <a:r>
            <a:rPr lang="en-IN" sz="700" b="0" i="0" dirty="0"/>
            <a:t>/ONNX</a:t>
          </a:r>
          <a:endParaRPr lang="en-IN" sz="700" dirty="0"/>
        </a:p>
      </dgm:t>
    </dgm:pt>
    <dgm:pt modelId="{B5A380DD-0388-496E-A817-ED6F0727F2DA}" type="parTrans" cxnId="{11406C31-2DA3-491D-8FC5-66A549F274DF}">
      <dgm:prSet/>
      <dgm:spPr/>
      <dgm:t>
        <a:bodyPr/>
        <a:lstStyle/>
        <a:p>
          <a:endParaRPr lang="en-IN"/>
        </a:p>
      </dgm:t>
    </dgm:pt>
    <dgm:pt modelId="{3A3BC017-3204-4026-B0C3-46C8F3E5CB57}" type="sibTrans" cxnId="{11406C31-2DA3-491D-8FC5-66A549F274DF}">
      <dgm:prSet/>
      <dgm:spPr/>
      <dgm:t>
        <a:bodyPr/>
        <a:lstStyle/>
        <a:p>
          <a:endParaRPr lang="en-IN"/>
        </a:p>
      </dgm:t>
    </dgm:pt>
    <dgm:pt modelId="{7D9A1768-98CE-4BDA-8B5F-75C8F1E6D073}">
      <dgm:prSet custT="1"/>
      <dgm:spPr/>
      <dgm:t>
        <a:bodyPr/>
        <a:lstStyle/>
        <a:p>
          <a:r>
            <a:rPr lang="en-IN" sz="700" b="0" i="0" dirty="0"/>
            <a:t>Scheme </a:t>
          </a:r>
          <a:r>
            <a:rPr lang="en-IN" sz="800" b="0" i="0" dirty="0"/>
            <a:t>recommendation</a:t>
          </a:r>
          <a:r>
            <a:rPr lang="en-IN" sz="700" b="0" i="0" dirty="0"/>
            <a:t> engine based on NLP + rules-based logic</a:t>
          </a:r>
          <a:endParaRPr lang="en-IN" sz="700" dirty="0"/>
        </a:p>
      </dgm:t>
    </dgm:pt>
    <dgm:pt modelId="{C096C1F4-B074-4A59-A96B-3CC52923BEA0}" type="parTrans" cxnId="{B237FFEC-76AB-4665-B154-941EBC48DC42}">
      <dgm:prSet/>
      <dgm:spPr/>
      <dgm:t>
        <a:bodyPr/>
        <a:lstStyle/>
        <a:p>
          <a:endParaRPr lang="en-IN"/>
        </a:p>
      </dgm:t>
    </dgm:pt>
    <dgm:pt modelId="{B7BCEC36-414D-4028-85C1-86AD781381F0}" type="sibTrans" cxnId="{B237FFEC-76AB-4665-B154-941EBC48DC42}">
      <dgm:prSet/>
      <dgm:spPr/>
      <dgm:t>
        <a:bodyPr/>
        <a:lstStyle/>
        <a:p>
          <a:endParaRPr lang="en-IN"/>
        </a:p>
      </dgm:t>
    </dgm:pt>
    <dgm:pt modelId="{82CAC5F9-8252-4399-860C-4222189437EF}">
      <dgm:prSet custT="1"/>
      <dgm:spPr/>
      <dgm:t>
        <a:bodyPr/>
        <a:lstStyle/>
        <a:p>
          <a:r>
            <a:rPr lang="en-IN" sz="700" b="0" i="0" dirty="0"/>
            <a:t>Mental health chatbot using RAG + sentiment analysis</a:t>
          </a:r>
          <a:endParaRPr lang="en-IN" sz="700" dirty="0"/>
        </a:p>
      </dgm:t>
    </dgm:pt>
    <dgm:pt modelId="{13309145-89FD-4B0D-B767-12AA998123A3}" type="parTrans" cxnId="{BDF4A7E5-E5A9-482F-A82F-CBA54E8C5539}">
      <dgm:prSet/>
      <dgm:spPr/>
      <dgm:t>
        <a:bodyPr/>
        <a:lstStyle/>
        <a:p>
          <a:endParaRPr lang="en-IN"/>
        </a:p>
      </dgm:t>
    </dgm:pt>
    <dgm:pt modelId="{EEB0F2F3-7761-471D-97A3-0A0360DCFB8E}" type="sibTrans" cxnId="{BDF4A7E5-E5A9-482F-A82F-CBA54E8C5539}">
      <dgm:prSet/>
      <dgm:spPr/>
      <dgm:t>
        <a:bodyPr/>
        <a:lstStyle/>
        <a:p>
          <a:endParaRPr lang="en-IN"/>
        </a:p>
      </dgm:t>
    </dgm:pt>
    <dgm:pt modelId="{33498F6E-8511-49CC-9BAA-B7B123104DEF}">
      <dgm:prSet/>
      <dgm:spPr/>
      <dgm:t>
        <a:bodyPr/>
        <a:lstStyle/>
        <a:p>
          <a:r>
            <a:rPr lang="en-IN" b="1" i="0"/>
            <a:t>Data Management Layer:</a:t>
          </a:r>
          <a:endParaRPr lang="en-IN"/>
        </a:p>
      </dgm:t>
    </dgm:pt>
    <dgm:pt modelId="{60AA43C8-5493-47AE-86B1-395A0AA60C30}" type="parTrans" cxnId="{9F3597DA-EBEA-4BB2-9A80-01C8607DC780}">
      <dgm:prSet/>
      <dgm:spPr/>
      <dgm:t>
        <a:bodyPr/>
        <a:lstStyle/>
        <a:p>
          <a:endParaRPr lang="en-IN"/>
        </a:p>
      </dgm:t>
    </dgm:pt>
    <dgm:pt modelId="{DDB5CDAB-D771-4568-BAC6-DDC246712B96}" type="sibTrans" cxnId="{9F3597DA-EBEA-4BB2-9A80-01C8607DC780}">
      <dgm:prSet/>
      <dgm:spPr/>
      <dgm:t>
        <a:bodyPr/>
        <a:lstStyle/>
        <a:p>
          <a:endParaRPr lang="en-IN"/>
        </a:p>
      </dgm:t>
    </dgm:pt>
    <dgm:pt modelId="{E532E997-189A-4600-A558-D0BB04F0A2B4}">
      <dgm:prSet/>
      <dgm:spPr/>
      <dgm:t>
        <a:bodyPr/>
        <a:lstStyle/>
        <a:p>
          <a:r>
            <a:rPr lang="en-IN" b="0" i="0"/>
            <a:t>Local SQLite storage with auto-sync</a:t>
          </a:r>
          <a:endParaRPr lang="en-IN"/>
        </a:p>
      </dgm:t>
    </dgm:pt>
    <dgm:pt modelId="{C2F54D6B-B9EA-4EE5-A76C-73C75EA3D9E4}" type="parTrans" cxnId="{1A5EADF6-6FFA-421A-ACB3-EF2F4F461A1D}">
      <dgm:prSet/>
      <dgm:spPr/>
      <dgm:t>
        <a:bodyPr/>
        <a:lstStyle/>
        <a:p>
          <a:endParaRPr lang="en-IN"/>
        </a:p>
      </dgm:t>
    </dgm:pt>
    <dgm:pt modelId="{F11429CB-57D6-4ABF-B0D4-70FFFD288516}" type="sibTrans" cxnId="{1A5EADF6-6FFA-421A-ACB3-EF2F4F461A1D}">
      <dgm:prSet/>
      <dgm:spPr/>
      <dgm:t>
        <a:bodyPr/>
        <a:lstStyle/>
        <a:p>
          <a:endParaRPr lang="en-IN"/>
        </a:p>
      </dgm:t>
    </dgm:pt>
    <dgm:pt modelId="{CFA90977-58C1-4BAB-BD89-662D05F92FF6}">
      <dgm:prSet/>
      <dgm:spPr/>
      <dgm:t>
        <a:bodyPr/>
        <a:lstStyle/>
        <a:p>
          <a:r>
            <a:rPr lang="en-IN" b="0" i="0" dirty="0"/>
            <a:t>Firebase/</a:t>
          </a:r>
          <a:r>
            <a:rPr lang="en-IN" b="0" i="0" dirty="0" err="1"/>
            <a:t>Supabase</a:t>
          </a:r>
          <a:r>
            <a:rPr lang="en-IN" b="0" i="0" dirty="0"/>
            <a:t> for cloud storage and user management</a:t>
          </a:r>
          <a:endParaRPr lang="en-IN" dirty="0"/>
        </a:p>
      </dgm:t>
    </dgm:pt>
    <dgm:pt modelId="{77AE6B5B-0D95-4531-BF6C-0703039F7966}" type="parTrans" cxnId="{C8012590-6022-40CD-9697-A68874FC4558}">
      <dgm:prSet/>
      <dgm:spPr/>
      <dgm:t>
        <a:bodyPr/>
        <a:lstStyle/>
        <a:p>
          <a:endParaRPr lang="en-IN"/>
        </a:p>
      </dgm:t>
    </dgm:pt>
    <dgm:pt modelId="{A2159F83-A4A0-4CE2-BCCF-A90726DDFF25}" type="sibTrans" cxnId="{C8012590-6022-40CD-9697-A68874FC4558}">
      <dgm:prSet/>
      <dgm:spPr/>
      <dgm:t>
        <a:bodyPr/>
        <a:lstStyle/>
        <a:p>
          <a:endParaRPr lang="en-IN"/>
        </a:p>
      </dgm:t>
    </dgm:pt>
    <dgm:pt modelId="{B39999FB-6D29-4BD2-AB9D-0A5856D6F4FC}">
      <dgm:prSet/>
      <dgm:spPr/>
      <dgm:t>
        <a:bodyPr/>
        <a:lstStyle/>
        <a:p>
          <a:r>
            <a:rPr lang="en-IN" b="0" i="0"/>
            <a:t>Encryption and anonymization for HIPAA compliance</a:t>
          </a:r>
          <a:endParaRPr lang="en-IN"/>
        </a:p>
      </dgm:t>
    </dgm:pt>
    <dgm:pt modelId="{81AAB473-0A6C-477E-8E85-A44D3916BA17}" type="parTrans" cxnId="{511260DC-6980-4FDF-B3F3-7BE1844A3C41}">
      <dgm:prSet/>
      <dgm:spPr/>
      <dgm:t>
        <a:bodyPr/>
        <a:lstStyle/>
        <a:p>
          <a:endParaRPr lang="en-IN"/>
        </a:p>
      </dgm:t>
    </dgm:pt>
    <dgm:pt modelId="{EF5D7E5C-C4C2-4A3D-8FA3-8E2AAA928B0C}" type="sibTrans" cxnId="{511260DC-6980-4FDF-B3F3-7BE1844A3C41}">
      <dgm:prSet/>
      <dgm:spPr/>
      <dgm:t>
        <a:bodyPr/>
        <a:lstStyle/>
        <a:p>
          <a:endParaRPr lang="en-IN"/>
        </a:p>
      </dgm:t>
    </dgm:pt>
    <dgm:pt modelId="{9DC9CCBC-FA59-43BC-9598-913248BD28D1}">
      <dgm:prSet/>
      <dgm:spPr/>
      <dgm:t>
        <a:bodyPr/>
        <a:lstStyle/>
        <a:p>
          <a:r>
            <a:rPr lang="en-IN" b="1" i="0"/>
            <a:t>Healthcare Worker Tools:</a:t>
          </a:r>
          <a:endParaRPr lang="en-IN"/>
        </a:p>
      </dgm:t>
    </dgm:pt>
    <dgm:pt modelId="{B592E776-76D5-4658-B04C-0EDDC67C4C99}" type="parTrans" cxnId="{C2B6FF11-3300-402A-9742-69B98AB35DA4}">
      <dgm:prSet/>
      <dgm:spPr/>
      <dgm:t>
        <a:bodyPr/>
        <a:lstStyle/>
        <a:p>
          <a:endParaRPr lang="en-IN"/>
        </a:p>
      </dgm:t>
    </dgm:pt>
    <dgm:pt modelId="{7208EDE0-B079-4D7B-AD09-6AC490F52D18}" type="sibTrans" cxnId="{C2B6FF11-3300-402A-9742-69B98AB35DA4}">
      <dgm:prSet/>
      <dgm:spPr/>
      <dgm:t>
        <a:bodyPr/>
        <a:lstStyle/>
        <a:p>
          <a:endParaRPr lang="en-IN"/>
        </a:p>
      </dgm:t>
    </dgm:pt>
    <dgm:pt modelId="{789E774A-9422-4BB8-A34E-BFA3F31F49D4}">
      <dgm:prSet/>
      <dgm:spPr/>
      <dgm:t>
        <a:bodyPr/>
        <a:lstStyle/>
        <a:p>
          <a:r>
            <a:rPr lang="en-IN" b="0" i="0"/>
            <a:t>Doctor-ready summaries</a:t>
          </a:r>
          <a:endParaRPr lang="en-IN"/>
        </a:p>
      </dgm:t>
    </dgm:pt>
    <dgm:pt modelId="{78BA1BB4-1EBE-410F-9825-4FCF80791518}" type="parTrans" cxnId="{4F9D9840-65B0-42BF-9853-FA27CC611175}">
      <dgm:prSet/>
      <dgm:spPr/>
      <dgm:t>
        <a:bodyPr/>
        <a:lstStyle/>
        <a:p>
          <a:endParaRPr lang="en-IN"/>
        </a:p>
      </dgm:t>
    </dgm:pt>
    <dgm:pt modelId="{7D4D34A2-069A-44FA-B3BA-347C23C8E70F}" type="sibTrans" cxnId="{4F9D9840-65B0-42BF-9853-FA27CC611175}">
      <dgm:prSet/>
      <dgm:spPr/>
      <dgm:t>
        <a:bodyPr/>
        <a:lstStyle/>
        <a:p>
          <a:endParaRPr lang="en-IN"/>
        </a:p>
      </dgm:t>
    </dgm:pt>
    <dgm:pt modelId="{52B9D86B-1053-471C-85F2-CA8D523D7A3B}">
      <dgm:prSet/>
      <dgm:spPr/>
      <dgm:t>
        <a:bodyPr/>
        <a:lstStyle/>
        <a:p>
          <a:r>
            <a:rPr lang="en-IN" b="0" i="0"/>
            <a:t>Form-based patient entry</a:t>
          </a:r>
          <a:endParaRPr lang="en-IN"/>
        </a:p>
      </dgm:t>
    </dgm:pt>
    <dgm:pt modelId="{CEEF7EF9-B7BB-40A4-9872-402A5B8F2C2B}" type="parTrans" cxnId="{C3677C80-0173-46C8-8778-B472EE2BDABA}">
      <dgm:prSet/>
      <dgm:spPr/>
      <dgm:t>
        <a:bodyPr/>
        <a:lstStyle/>
        <a:p>
          <a:endParaRPr lang="en-IN"/>
        </a:p>
      </dgm:t>
    </dgm:pt>
    <dgm:pt modelId="{25DB57A8-5170-44E0-8D2C-9FE31808D479}" type="sibTrans" cxnId="{C3677C80-0173-46C8-8778-B472EE2BDABA}">
      <dgm:prSet/>
      <dgm:spPr/>
      <dgm:t>
        <a:bodyPr/>
        <a:lstStyle/>
        <a:p>
          <a:endParaRPr lang="en-IN"/>
        </a:p>
      </dgm:t>
    </dgm:pt>
    <dgm:pt modelId="{107F9F11-E082-4CEA-ACDF-03F6FEA22FDA}">
      <dgm:prSet/>
      <dgm:spPr/>
      <dgm:t>
        <a:bodyPr/>
        <a:lstStyle/>
        <a:p>
          <a:r>
            <a:rPr lang="en-IN" b="0" i="0" dirty="0"/>
            <a:t>Treatment guideline search (offline)</a:t>
          </a:r>
          <a:endParaRPr lang="en-IN" dirty="0"/>
        </a:p>
      </dgm:t>
    </dgm:pt>
    <dgm:pt modelId="{CE7F7BDB-4C21-424F-8D65-C7A8A262F83B}" type="parTrans" cxnId="{35AD9321-B45D-45A2-BCB4-4CAEF8DC4959}">
      <dgm:prSet/>
      <dgm:spPr/>
      <dgm:t>
        <a:bodyPr/>
        <a:lstStyle/>
        <a:p>
          <a:endParaRPr lang="en-IN"/>
        </a:p>
      </dgm:t>
    </dgm:pt>
    <dgm:pt modelId="{8458260D-688D-4BF4-9F6C-0A03BE44D64C}" type="sibTrans" cxnId="{35AD9321-B45D-45A2-BCB4-4CAEF8DC4959}">
      <dgm:prSet/>
      <dgm:spPr/>
      <dgm:t>
        <a:bodyPr/>
        <a:lstStyle/>
        <a:p>
          <a:endParaRPr lang="en-IN"/>
        </a:p>
      </dgm:t>
    </dgm:pt>
    <dgm:pt modelId="{8AA81C4F-88D2-485C-915B-0A2BD21832E8}">
      <dgm:prSet/>
      <dgm:spPr/>
      <dgm:t>
        <a:bodyPr/>
        <a:lstStyle/>
        <a:p>
          <a:r>
            <a:rPr lang="en-IN" b="1" i="0"/>
            <a:t>Integration Layer:</a:t>
          </a:r>
          <a:endParaRPr lang="en-IN"/>
        </a:p>
      </dgm:t>
    </dgm:pt>
    <dgm:pt modelId="{4518307F-ABD8-45D2-BC06-C1289D725E68}" type="parTrans" cxnId="{9FC21E84-7F8F-4CEC-AE14-9726BA380E04}">
      <dgm:prSet/>
      <dgm:spPr/>
      <dgm:t>
        <a:bodyPr/>
        <a:lstStyle/>
        <a:p>
          <a:endParaRPr lang="en-IN"/>
        </a:p>
      </dgm:t>
    </dgm:pt>
    <dgm:pt modelId="{46971AF4-471A-4B29-9654-62A0862F570F}" type="sibTrans" cxnId="{9FC21E84-7F8F-4CEC-AE14-9726BA380E04}">
      <dgm:prSet/>
      <dgm:spPr/>
      <dgm:t>
        <a:bodyPr/>
        <a:lstStyle/>
        <a:p>
          <a:endParaRPr lang="en-IN"/>
        </a:p>
      </dgm:t>
    </dgm:pt>
    <dgm:pt modelId="{C2220F45-CF11-4241-B5C8-66758EDC0152}">
      <dgm:prSet/>
      <dgm:spPr/>
      <dgm:t>
        <a:bodyPr/>
        <a:lstStyle/>
        <a:p>
          <a:r>
            <a:rPr lang="en-IN" b="0" i="0"/>
            <a:t>API to integrate with government DPIs and ABDM</a:t>
          </a:r>
          <a:endParaRPr lang="en-IN"/>
        </a:p>
      </dgm:t>
    </dgm:pt>
    <dgm:pt modelId="{9E19EA0F-E0EE-4BE7-B164-8B13092D544D}" type="parTrans" cxnId="{39D47317-204A-4595-81D0-DCAA9DC3C149}">
      <dgm:prSet/>
      <dgm:spPr/>
      <dgm:t>
        <a:bodyPr/>
        <a:lstStyle/>
        <a:p>
          <a:endParaRPr lang="en-IN"/>
        </a:p>
      </dgm:t>
    </dgm:pt>
    <dgm:pt modelId="{BD5C1695-8FA0-43CB-BEF4-8D26521A7A6E}" type="sibTrans" cxnId="{39D47317-204A-4595-81D0-DCAA9DC3C149}">
      <dgm:prSet/>
      <dgm:spPr/>
      <dgm:t>
        <a:bodyPr/>
        <a:lstStyle/>
        <a:p>
          <a:endParaRPr lang="en-IN"/>
        </a:p>
      </dgm:t>
    </dgm:pt>
    <dgm:pt modelId="{180E4019-C372-482A-A524-87E32426CB1B}">
      <dgm:prSet/>
      <dgm:spPr/>
      <dgm:t>
        <a:bodyPr/>
        <a:lstStyle/>
        <a:p>
          <a:r>
            <a:rPr lang="en-IN" b="0" i="0"/>
            <a:t>Support for QR-based patient ID</a:t>
          </a:r>
          <a:endParaRPr lang="en-IN"/>
        </a:p>
      </dgm:t>
    </dgm:pt>
    <dgm:pt modelId="{7AB9E191-BD7D-4FB8-B958-23C7E99C60B5}" type="parTrans" cxnId="{D55F3FC0-7E38-4B4D-9A3B-DB825EE2F1C5}">
      <dgm:prSet/>
      <dgm:spPr/>
      <dgm:t>
        <a:bodyPr/>
        <a:lstStyle/>
        <a:p>
          <a:endParaRPr lang="en-IN"/>
        </a:p>
      </dgm:t>
    </dgm:pt>
    <dgm:pt modelId="{76AF0CF5-A4D7-4647-B875-5BC9901E8021}" type="sibTrans" cxnId="{D55F3FC0-7E38-4B4D-9A3B-DB825EE2F1C5}">
      <dgm:prSet/>
      <dgm:spPr/>
      <dgm:t>
        <a:bodyPr/>
        <a:lstStyle/>
        <a:p>
          <a:endParaRPr lang="en-IN"/>
        </a:p>
      </dgm:t>
    </dgm:pt>
    <dgm:pt modelId="{AD90CFED-1920-4AAC-B0BC-2B7B16625257}">
      <dgm:prSet custT="1"/>
      <dgm:spPr/>
      <dgm:t>
        <a:bodyPr/>
        <a:lstStyle/>
        <a:p>
          <a:r>
            <a:rPr lang="en-IN" sz="700" b="0" i="0" dirty="0"/>
            <a:t>Multi-language support using Whisper + </a:t>
          </a:r>
          <a:r>
            <a:rPr lang="en-IN" sz="700" b="0" i="0" dirty="0" err="1"/>
            <a:t>IndicBERT</a:t>
          </a:r>
          <a:endParaRPr lang="en-IN" sz="700" dirty="0"/>
        </a:p>
      </dgm:t>
    </dgm:pt>
    <dgm:pt modelId="{388218B7-0FCA-4494-96EA-1F041D583440}" type="sibTrans" cxnId="{0C1B282F-C453-4ED8-8FB7-2EEB0A741DC0}">
      <dgm:prSet/>
      <dgm:spPr/>
      <dgm:t>
        <a:bodyPr/>
        <a:lstStyle/>
        <a:p>
          <a:endParaRPr lang="en-IN"/>
        </a:p>
      </dgm:t>
    </dgm:pt>
    <dgm:pt modelId="{2E8D4CFA-153C-4834-BAF5-AE0886180AFF}" type="parTrans" cxnId="{0C1B282F-C453-4ED8-8FB7-2EEB0A741DC0}">
      <dgm:prSet/>
      <dgm:spPr/>
      <dgm:t>
        <a:bodyPr/>
        <a:lstStyle/>
        <a:p>
          <a:endParaRPr lang="en-IN"/>
        </a:p>
      </dgm:t>
    </dgm:pt>
    <dgm:pt modelId="{4CB9EE38-D61F-4180-93DB-BC65F3E424EE}" type="pres">
      <dgm:prSet presAssocID="{C3044DC9-6978-472E-8395-02E2C65A1377}" presName="Name0" presStyleCnt="0">
        <dgm:presLayoutVars>
          <dgm:dir/>
          <dgm:animLvl val="lvl"/>
          <dgm:resizeHandles val="exact"/>
        </dgm:presLayoutVars>
      </dgm:prSet>
      <dgm:spPr/>
    </dgm:pt>
    <dgm:pt modelId="{FDAA8FA0-FA26-4519-BC20-8DB338D75DB7}" type="pres">
      <dgm:prSet presAssocID="{BED38D69-E4D2-4FC1-9192-EC55CDECE862}" presName="linNode" presStyleCnt="0"/>
      <dgm:spPr/>
    </dgm:pt>
    <dgm:pt modelId="{6B52D45E-47BD-433D-90D6-C5A4A2329CD1}" type="pres">
      <dgm:prSet presAssocID="{BED38D69-E4D2-4FC1-9192-EC55CDECE862}" presName="parTx" presStyleLbl="revTx" presStyleIdx="0" presStyleCnt="5">
        <dgm:presLayoutVars>
          <dgm:chMax val="1"/>
          <dgm:bulletEnabled val="1"/>
        </dgm:presLayoutVars>
      </dgm:prSet>
      <dgm:spPr/>
    </dgm:pt>
    <dgm:pt modelId="{C107E4F5-5C0B-4EB7-914C-181D26FAC922}" type="pres">
      <dgm:prSet presAssocID="{BED38D69-E4D2-4FC1-9192-EC55CDECE862}" presName="bracket" presStyleLbl="parChTrans1D1" presStyleIdx="0" presStyleCnt="5"/>
      <dgm:spPr/>
    </dgm:pt>
    <dgm:pt modelId="{8AB3DC0F-1FFB-43A5-BF62-3366C80DC1A3}" type="pres">
      <dgm:prSet presAssocID="{BED38D69-E4D2-4FC1-9192-EC55CDECE862}" presName="spH" presStyleCnt="0"/>
      <dgm:spPr/>
    </dgm:pt>
    <dgm:pt modelId="{A05A0475-BBFB-4447-978A-392C80065E69}" type="pres">
      <dgm:prSet presAssocID="{BED38D69-E4D2-4FC1-9192-EC55CDECE862}" presName="desTx" presStyleLbl="node1" presStyleIdx="0" presStyleCnt="5">
        <dgm:presLayoutVars>
          <dgm:bulletEnabled val="1"/>
        </dgm:presLayoutVars>
      </dgm:prSet>
      <dgm:spPr/>
    </dgm:pt>
    <dgm:pt modelId="{53B48700-BF97-4363-8354-935BCEC25BAF}" type="pres">
      <dgm:prSet presAssocID="{2916335D-9549-47D3-A7C3-E625DC2164F9}" presName="spV" presStyleCnt="0"/>
      <dgm:spPr/>
    </dgm:pt>
    <dgm:pt modelId="{1D38C998-4E1A-4689-B30F-A6B411597274}" type="pres">
      <dgm:prSet presAssocID="{EB179838-EFCB-44E4-8F2B-09628E770653}" presName="linNode" presStyleCnt="0"/>
      <dgm:spPr/>
    </dgm:pt>
    <dgm:pt modelId="{61266CB5-533B-48C7-9D0B-FB1E17726ADB}" type="pres">
      <dgm:prSet presAssocID="{EB179838-EFCB-44E4-8F2B-09628E770653}" presName="parTx" presStyleLbl="revTx" presStyleIdx="1" presStyleCnt="5">
        <dgm:presLayoutVars>
          <dgm:chMax val="1"/>
          <dgm:bulletEnabled val="1"/>
        </dgm:presLayoutVars>
      </dgm:prSet>
      <dgm:spPr/>
    </dgm:pt>
    <dgm:pt modelId="{EA43F546-E94D-44F2-B5F6-DB35BC0095A4}" type="pres">
      <dgm:prSet presAssocID="{EB179838-EFCB-44E4-8F2B-09628E770653}" presName="bracket" presStyleLbl="parChTrans1D1" presStyleIdx="1" presStyleCnt="5"/>
      <dgm:spPr/>
    </dgm:pt>
    <dgm:pt modelId="{F60567D2-A06A-4FF2-BB0E-9377DBA7C22B}" type="pres">
      <dgm:prSet presAssocID="{EB179838-EFCB-44E4-8F2B-09628E770653}" presName="spH" presStyleCnt="0"/>
      <dgm:spPr/>
    </dgm:pt>
    <dgm:pt modelId="{3BB05ABB-983B-4A95-976C-2E83217FD58E}" type="pres">
      <dgm:prSet presAssocID="{EB179838-EFCB-44E4-8F2B-09628E770653}" presName="desTx" presStyleLbl="node1" presStyleIdx="1" presStyleCnt="5">
        <dgm:presLayoutVars>
          <dgm:bulletEnabled val="1"/>
        </dgm:presLayoutVars>
      </dgm:prSet>
      <dgm:spPr/>
    </dgm:pt>
    <dgm:pt modelId="{6D090729-F78B-49C2-942C-A884AF148FA1}" type="pres">
      <dgm:prSet presAssocID="{8A5EC177-F9DB-4689-A804-0EF823D1F299}" presName="spV" presStyleCnt="0"/>
      <dgm:spPr/>
    </dgm:pt>
    <dgm:pt modelId="{0D38D855-99EA-49C7-99BB-DC5C73B89CAE}" type="pres">
      <dgm:prSet presAssocID="{33498F6E-8511-49CC-9BAA-B7B123104DEF}" presName="linNode" presStyleCnt="0"/>
      <dgm:spPr/>
    </dgm:pt>
    <dgm:pt modelId="{73F5B09F-502A-4046-888C-5AC2B5218CC2}" type="pres">
      <dgm:prSet presAssocID="{33498F6E-8511-49CC-9BAA-B7B123104DEF}" presName="parTx" presStyleLbl="revTx" presStyleIdx="2" presStyleCnt="5">
        <dgm:presLayoutVars>
          <dgm:chMax val="1"/>
          <dgm:bulletEnabled val="1"/>
        </dgm:presLayoutVars>
      </dgm:prSet>
      <dgm:spPr/>
    </dgm:pt>
    <dgm:pt modelId="{77394065-821B-49D6-A1E7-2285263815DF}" type="pres">
      <dgm:prSet presAssocID="{33498F6E-8511-49CC-9BAA-B7B123104DEF}" presName="bracket" presStyleLbl="parChTrans1D1" presStyleIdx="2" presStyleCnt="5"/>
      <dgm:spPr/>
    </dgm:pt>
    <dgm:pt modelId="{B7ED58F1-C16E-472D-A70C-199B488EE02B}" type="pres">
      <dgm:prSet presAssocID="{33498F6E-8511-49CC-9BAA-B7B123104DEF}" presName="spH" presStyleCnt="0"/>
      <dgm:spPr/>
    </dgm:pt>
    <dgm:pt modelId="{EBB0832B-97B9-4AEB-BE46-4908A1C93227}" type="pres">
      <dgm:prSet presAssocID="{33498F6E-8511-49CC-9BAA-B7B123104DEF}" presName="desTx" presStyleLbl="node1" presStyleIdx="2" presStyleCnt="5">
        <dgm:presLayoutVars>
          <dgm:bulletEnabled val="1"/>
        </dgm:presLayoutVars>
      </dgm:prSet>
      <dgm:spPr/>
    </dgm:pt>
    <dgm:pt modelId="{86F2171C-DFDB-4324-8746-6DE1567C8E97}" type="pres">
      <dgm:prSet presAssocID="{DDB5CDAB-D771-4568-BAC6-DDC246712B96}" presName="spV" presStyleCnt="0"/>
      <dgm:spPr/>
    </dgm:pt>
    <dgm:pt modelId="{7660E9CC-CB66-47BF-B953-D820ECF36B9D}" type="pres">
      <dgm:prSet presAssocID="{9DC9CCBC-FA59-43BC-9598-913248BD28D1}" presName="linNode" presStyleCnt="0"/>
      <dgm:spPr/>
    </dgm:pt>
    <dgm:pt modelId="{211E0682-6A7B-4419-99C6-9EC1B3791B27}" type="pres">
      <dgm:prSet presAssocID="{9DC9CCBC-FA59-43BC-9598-913248BD28D1}" presName="parTx" presStyleLbl="revTx" presStyleIdx="3" presStyleCnt="5">
        <dgm:presLayoutVars>
          <dgm:chMax val="1"/>
          <dgm:bulletEnabled val="1"/>
        </dgm:presLayoutVars>
      </dgm:prSet>
      <dgm:spPr/>
    </dgm:pt>
    <dgm:pt modelId="{FE2A1F37-2D3A-4E83-A487-1E24BDF6D389}" type="pres">
      <dgm:prSet presAssocID="{9DC9CCBC-FA59-43BC-9598-913248BD28D1}" presName="bracket" presStyleLbl="parChTrans1D1" presStyleIdx="3" presStyleCnt="5"/>
      <dgm:spPr/>
    </dgm:pt>
    <dgm:pt modelId="{9AF65498-E0FA-44DE-8BB8-0E3D60F4FAF4}" type="pres">
      <dgm:prSet presAssocID="{9DC9CCBC-FA59-43BC-9598-913248BD28D1}" presName="spH" presStyleCnt="0"/>
      <dgm:spPr/>
    </dgm:pt>
    <dgm:pt modelId="{E17CACC0-66F1-4F7B-A9BA-EEEE2D6354C9}" type="pres">
      <dgm:prSet presAssocID="{9DC9CCBC-FA59-43BC-9598-913248BD28D1}" presName="desTx" presStyleLbl="node1" presStyleIdx="3" presStyleCnt="5">
        <dgm:presLayoutVars>
          <dgm:bulletEnabled val="1"/>
        </dgm:presLayoutVars>
      </dgm:prSet>
      <dgm:spPr/>
    </dgm:pt>
    <dgm:pt modelId="{584B7F7A-9960-4947-A4CD-64B28A65C4EE}" type="pres">
      <dgm:prSet presAssocID="{7208EDE0-B079-4D7B-AD09-6AC490F52D18}" presName="spV" presStyleCnt="0"/>
      <dgm:spPr/>
    </dgm:pt>
    <dgm:pt modelId="{5DF24D17-C319-4064-AE2D-87BA30AB11FB}" type="pres">
      <dgm:prSet presAssocID="{8AA81C4F-88D2-485C-915B-0A2BD21832E8}" presName="linNode" presStyleCnt="0"/>
      <dgm:spPr/>
    </dgm:pt>
    <dgm:pt modelId="{F3A8D505-14C5-43C8-9DD4-D8E04EBE4061}" type="pres">
      <dgm:prSet presAssocID="{8AA81C4F-88D2-485C-915B-0A2BD21832E8}" presName="parTx" presStyleLbl="revTx" presStyleIdx="4" presStyleCnt="5">
        <dgm:presLayoutVars>
          <dgm:chMax val="1"/>
          <dgm:bulletEnabled val="1"/>
        </dgm:presLayoutVars>
      </dgm:prSet>
      <dgm:spPr/>
    </dgm:pt>
    <dgm:pt modelId="{F9B6AF56-9746-45CB-98A7-9FC14FBAA982}" type="pres">
      <dgm:prSet presAssocID="{8AA81C4F-88D2-485C-915B-0A2BD21832E8}" presName="bracket" presStyleLbl="parChTrans1D1" presStyleIdx="4" presStyleCnt="5"/>
      <dgm:spPr/>
    </dgm:pt>
    <dgm:pt modelId="{002FA57B-C704-4572-9881-D562B76E30D9}" type="pres">
      <dgm:prSet presAssocID="{8AA81C4F-88D2-485C-915B-0A2BD21832E8}" presName="spH" presStyleCnt="0"/>
      <dgm:spPr/>
    </dgm:pt>
    <dgm:pt modelId="{028BD0B4-99CD-4EEB-90CB-00EB1B209030}" type="pres">
      <dgm:prSet presAssocID="{8AA81C4F-88D2-485C-915B-0A2BD21832E8}" presName="desTx" presStyleLbl="node1" presStyleIdx="4" presStyleCnt="5">
        <dgm:presLayoutVars>
          <dgm:bulletEnabled val="1"/>
        </dgm:presLayoutVars>
      </dgm:prSet>
      <dgm:spPr/>
    </dgm:pt>
  </dgm:ptLst>
  <dgm:cxnLst>
    <dgm:cxn modelId="{A03C2700-9DA9-4909-BF0F-9A961DA7E66C}" srcId="{C3044DC9-6978-472E-8395-02E2C65A1377}" destId="{BED38D69-E4D2-4FC1-9192-EC55CDECE862}" srcOrd="0" destOrd="0" parTransId="{7228379E-4818-4220-BAEF-35F9457B76FF}" sibTransId="{2916335D-9549-47D3-A7C3-E625DC2164F9}"/>
    <dgm:cxn modelId="{C2B6FF11-3300-402A-9742-69B98AB35DA4}" srcId="{C3044DC9-6978-472E-8395-02E2C65A1377}" destId="{9DC9CCBC-FA59-43BC-9598-913248BD28D1}" srcOrd="3" destOrd="0" parTransId="{B592E776-76D5-4658-B04C-0EDDC67C4C99}" sibTransId="{7208EDE0-B079-4D7B-AD09-6AC490F52D18}"/>
    <dgm:cxn modelId="{39D47317-204A-4595-81D0-DCAA9DC3C149}" srcId="{8AA81C4F-88D2-485C-915B-0A2BD21832E8}" destId="{C2220F45-CF11-4241-B5C8-66758EDC0152}" srcOrd="0" destOrd="0" parTransId="{9E19EA0F-E0EE-4BE7-B164-8B13092D544D}" sibTransId="{BD5C1695-8FA0-43CB-BEF4-8D26521A7A6E}"/>
    <dgm:cxn modelId="{3FB25419-3DCF-45FF-980D-33CDBCA6F48A}" srcId="{BED38D69-E4D2-4FC1-9192-EC55CDECE862}" destId="{53889C71-101B-42E4-A20D-B42E9CB09930}" srcOrd="0" destOrd="0" parTransId="{47B24AD2-DC23-4F38-8B1A-F704731E9F5B}" sibTransId="{1BD660A7-C64A-4304-8232-FDEBC62B2C7E}"/>
    <dgm:cxn modelId="{35AD9321-B45D-45A2-BCB4-4CAEF8DC4959}" srcId="{9DC9CCBC-FA59-43BC-9598-913248BD28D1}" destId="{107F9F11-E082-4CEA-ACDF-03F6FEA22FDA}" srcOrd="2" destOrd="0" parTransId="{CE7F7BDB-4C21-424F-8D65-C7A8A262F83B}" sibTransId="{8458260D-688D-4BF4-9F6C-0A03BE44D64C}"/>
    <dgm:cxn modelId="{1667332D-F0AF-43A9-9CAD-9D603D330599}" type="presOf" srcId="{82CAC5F9-8252-4399-860C-4222189437EF}" destId="{3BB05ABB-983B-4A95-976C-2E83217FD58E}" srcOrd="0" destOrd="2" presId="urn:diagrams.loki3.com/BracketList"/>
    <dgm:cxn modelId="{0C1B282F-C453-4ED8-8FB7-2EEB0A741DC0}" srcId="{BED38D69-E4D2-4FC1-9192-EC55CDECE862}" destId="{AD90CFED-1920-4AAC-B0BC-2B7B16625257}" srcOrd="1" destOrd="0" parTransId="{2E8D4CFA-153C-4834-BAF5-AE0886180AFF}" sibTransId="{388218B7-0FCA-4494-96EA-1F041D583440}"/>
    <dgm:cxn modelId="{11406C31-2DA3-491D-8FC5-66A549F274DF}" srcId="{EB179838-EFCB-44E4-8F2B-09628E770653}" destId="{877812E9-1118-491B-9A19-20D8A6D43ECB}" srcOrd="0" destOrd="0" parTransId="{B5A380DD-0388-496E-A817-ED6F0727F2DA}" sibTransId="{3A3BC017-3204-4026-B0C3-46C8F3E5CB57}"/>
    <dgm:cxn modelId="{B179163D-38AE-4E46-B996-82C0F44BAFC4}" type="presOf" srcId="{789E774A-9422-4BB8-A34E-BFA3F31F49D4}" destId="{E17CACC0-66F1-4F7B-A9BA-EEEE2D6354C9}" srcOrd="0" destOrd="0" presId="urn:diagrams.loki3.com/BracketList"/>
    <dgm:cxn modelId="{4F9D9840-65B0-42BF-9853-FA27CC611175}" srcId="{9DC9CCBC-FA59-43BC-9598-913248BD28D1}" destId="{789E774A-9422-4BB8-A34E-BFA3F31F49D4}" srcOrd="0" destOrd="0" parTransId="{78BA1BB4-1EBE-410F-9825-4FCF80791518}" sibTransId="{7D4D34A2-069A-44FA-B3BA-347C23C8E70F}"/>
    <dgm:cxn modelId="{E1CB2662-2D3E-4906-BE28-729FAF9E42FE}" type="presOf" srcId="{B39999FB-6D29-4BD2-AB9D-0A5856D6F4FC}" destId="{EBB0832B-97B9-4AEB-BE46-4908A1C93227}" srcOrd="0" destOrd="2" presId="urn:diagrams.loki3.com/BracketList"/>
    <dgm:cxn modelId="{177F4F4D-C12A-49BD-A5DC-AAAE94065BF5}" type="presOf" srcId="{7D9A1768-98CE-4BDA-8B5F-75C8F1E6D073}" destId="{3BB05ABB-983B-4A95-976C-2E83217FD58E}" srcOrd="0" destOrd="1" presId="urn:diagrams.loki3.com/BracketList"/>
    <dgm:cxn modelId="{01F01B6E-70C0-44BB-A9C8-3D23235D5F60}" type="presOf" srcId="{9DC9CCBC-FA59-43BC-9598-913248BD28D1}" destId="{211E0682-6A7B-4419-99C6-9EC1B3791B27}" srcOrd="0" destOrd="0" presId="urn:diagrams.loki3.com/BracketList"/>
    <dgm:cxn modelId="{F1142F70-79C0-4AD2-9EA2-D2F6F88C76C3}" type="presOf" srcId="{C2220F45-CF11-4241-B5C8-66758EDC0152}" destId="{028BD0B4-99CD-4EEB-90CB-00EB1B209030}" srcOrd="0" destOrd="0" presId="urn:diagrams.loki3.com/BracketList"/>
    <dgm:cxn modelId="{2A53C052-6DD0-45EA-9B37-772AB84E66FD}" type="presOf" srcId="{8AA81C4F-88D2-485C-915B-0A2BD21832E8}" destId="{F3A8D505-14C5-43C8-9DD4-D8E04EBE4061}" srcOrd="0" destOrd="0" presId="urn:diagrams.loki3.com/BracketList"/>
    <dgm:cxn modelId="{50DA7678-38D3-41CF-90DE-B40AD06590B0}" srcId="{C3044DC9-6978-472E-8395-02E2C65A1377}" destId="{EB179838-EFCB-44E4-8F2B-09628E770653}" srcOrd="1" destOrd="0" parTransId="{B4CA96E2-B748-4E17-9734-6C8DBAB69B66}" sibTransId="{8A5EC177-F9DB-4689-A804-0EF823D1F299}"/>
    <dgm:cxn modelId="{BF04EB7E-98FE-460C-BD69-95665065DECA}" type="presOf" srcId="{877812E9-1118-491B-9A19-20D8A6D43ECB}" destId="{3BB05ABB-983B-4A95-976C-2E83217FD58E}" srcOrd="0" destOrd="0" presId="urn:diagrams.loki3.com/BracketList"/>
    <dgm:cxn modelId="{C3677C80-0173-46C8-8778-B472EE2BDABA}" srcId="{9DC9CCBC-FA59-43BC-9598-913248BD28D1}" destId="{52B9D86B-1053-471C-85F2-CA8D523D7A3B}" srcOrd="1" destOrd="0" parTransId="{CEEF7EF9-B7BB-40A4-9872-402A5B8F2C2B}" sibTransId="{25DB57A8-5170-44E0-8D2C-9FE31808D479}"/>
    <dgm:cxn modelId="{C6A00C82-4BB6-45E4-B661-40B9018771F0}" type="presOf" srcId="{BED38D69-E4D2-4FC1-9192-EC55CDECE862}" destId="{6B52D45E-47BD-433D-90D6-C5A4A2329CD1}" srcOrd="0" destOrd="0" presId="urn:diagrams.loki3.com/BracketList"/>
    <dgm:cxn modelId="{C66BAA82-F275-4374-AD1E-D359703FD39D}" type="presOf" srcId="{33498F6E-8511-49CC-9BAA-B7B123104DEF}" destId="{73F5B09F-502A-4046-888C-5AC2B5218CC2}" srcOrd="0" destOrd="0" presId="urn:diagrams.loki3.com/BracketList"/>
    <dgm:cxn modelId="{9FC21E84-7F8F-4CEC-AE14-9726BA380E04}" srcId="{C3044DC9-6978-472E-8395-02E2C65A1377}" destId="{8AA81C4F-88D2-485C-915B-0A2BD21832E8}" srcOrd="4" destOrd="0" parTransId="{4518307F-ABD8-45D2-BC06-C1289D725E68}" sibTransId="{46971AF4-471A-4B29-9654-62A0862F570F}"/>
    <dgm:cxn modelId="{B2375984-F16D-4F15-B877-48A667471C48}" type="presOf" srcId="{CFA90977-58C1-4BAB-BD89-662D05F92FF6}" destId="{EBB0832B-97B9-4AEB-BE46-4908A1C93227}" srcOrd="0" destOrd="1" presId="urn:diagrams.loki3.com/BracketList"/>
    <dgm:cxn modelId="{838F598E-5A94-4A93-B1FB-19D55097EFCD}" type="presOf" srcId="{AD90CFED-1920-4AAC-B0BC-2B7B16625257}" destId="{A05A0475-BBFB-4447-978A-392C80065E69}" srcOrd="0" destOrd="1" presId="urn:diagrams.loki3.com/BracketList"/>
    <dgm:cxn modelId="{C8012590-6022-40CD-9697-A68874FC4558}" srcId="{33498F6E-8511-49CC-9BAA-B7B123104DEF}" destId="{CFA90977-58C1-4BAB-BD89-662D05F92FF6}" srcOrd="1" destOrd="0" parTransId="{77AE6B5B-0D95-4531-BF6C-0703039F7966}" sibTransId="{A2159F83-A4A0-4CE2-BCCF-A90726DDFF25}"/>
    <dgm:cxn modelId="{49A1D4B1-8F2D-48AB-9C54-858C98EA906F}" type="presOf" srcId="{180E4019-C372-482A-A524-87E32426CB1B}" destId="{028BD0B4-99CD-4EEB-90CB-00EB1B209030}" srcOrd="0" destOrd="1" presId="urn:diagrams.loki3.com/BracketList"/>
    <dgm:cxn modelId="{D55F3FC0-7E38-4B4D-9A3B-DB825EE2F1C5}" srcId="{8AA81C4F-88D2-485C-915B-0A2BD21832E8}" destId="{180E4019-C372-482A-A524-87E32426CB1B}" srcOrd="1" destOrd="0" parTransId="{7AB9E191-BD7D-4FB8-B958-23C7E99C60B5}" sibTransId="{76AF0CF5-A4D7-4647-B875-5BC9901E8021}"/>
    <dgm:cxn modelId="{9F3597DA-EBEA-4BB2-9A80-01C8607DC780}" srcId="{C3044DC9-6978-472E-8395-02E2C65A1377}" destId="{33498F6E-8511-49CC-9BAA-B7B123104DEF}" srcOrd="2" destOrd="0" parTransId="{60AA43C8-5493-47AE-86B1-395A0AA60C30}" sibTransId="{DDB5CDAB-D771-4568-BAC6-DDC246712B96}"/>
    <dgm:cxn modelId="{511260DC-6980-4FDF-B3F3-7BE1844A3C41}" srcId="{33498F6E-8511-49CC-9BAA-B7B123104DEF}" destId="{B39999FB-6D29-4BD2-AB9D-0A5856D6F4FC}" srcOrd="2" destOrd="0" parTransId="{81AAB473-0A6C-477E-8E85-A44D3916BA17}" sibTransId="{EF5D7E5C-C4C2-4A3D-8FA3-8E2AAA928B0C}"/>
    <dgm:cxn modelId="{0B84AEDF-2DB7-4F67-9A5A-0A025B1CEFD9}" type="presOf" srcId="{C3044DC9-6978-472E-8395-02E2C65A1377}" destId="{4CB9EE38-D61F-4180-93DB-BC65F3E424EE}" srcOrd="0" destOrd="0" presId="urn:diagrams.loki3.com/BracketList"/>
    <dgm:cxn modelId="{95D8F5E0-955D-4176-936B-4765DE7797F1}" type="presOf" srcId="{EB179838-EFCB-44E4-8F2B-09628E770653}" destId="{61266CB5-533B-48C7-9D0B-FB1E17726ADB}" srcOrd="0" destOrd="0" presId="urn:diagrams.loki3.com/BracketList"/>
    <dgm:cxn modelId="{8C821AE2-2319-4998-9C6A-296E3A978441}" type="presOf" srcId="{52B9D86B-1053-471C-85F2-CA8D523D7A3B}" destId="{E17CACC0-66F1-4F7B-A9BA-EEEE2D6354C9}" srcOrd="0" destOrd="1" presId="urn:diagrams.loki3.com/BracketList"/>
    <dgm:cxn modelId="{BDF4A7E5-E5A9-482F-A82F-CBA54E8C5539}" srcId="{EB179838-EFCB-44E4-8F2B-09628E770653}" destId="{82CAC5F9-8252-4399-860C-4222189437EF}" srcOrd="2" destOrd="0" parTransId="{13309145-89FD-4B0D-B767-12AA998123A3}" sibTransId="{EEB0F2F3-7761-471D-97A3-0A0360DCFB8E}"/>
    <dgm:cxn modelId="{B237FFEC-76AB-4665-B154-941EBC48DC42}" srcId="{EB179838-EFCB-44E4-8F2B-09628E770653}" destId="{7D9A1768-98CE-4BDA-8B5F-75C8F1E6D073}" srcOrd="1" destOrd="0" parTransId="{C096C1F4-B074-4A59-A96B-3CC52923BEA0}" sibTransId="{B7BCEC36-414D-4028-85C1-86AD781381F0}"/>
    <dgm:cxn modelId="{42E905EE-D986-44D6-97B3-55251041FF9E}" type="presOf" srcId="{E532E997-189A-4600-A558-D0BB04F0A2B4}" destId="{EBB0832B-97B9-4AEB-BE46-4908A1C93227}" srcOrd="0" destOrd="0" presId="urn:diagrams.loki3.com/BracketList"/>
    <dgm:cxn modelId="{8CD92AF5-1AD3-4D28-9657-33DF53D43B7A}" type="presOf" srcId="{107F9F11-E082-4CEA-ACDF-03F6FEA22FDA}" destId="{E17CACC0-66F1-4F7B-A9BA-EEEE2D6354C9}" srcOrd="0" destOrd="2" presId="urn:diagrams.loki3.com/BracketList"/>
    <dgm:cxn modelId="{1A5EADF6-6FFA-421A-ACB3-EF2F4F461A1D}" srcId="{33498F6E-8511-49CC-9BAA-B7B123104DEF}" destId="{E532E997-189A-4600-A558-D0BB04F0A2B4}" srcOrd="0" destOrd="0" parTransId="{C2F54D6B-B9EA-4EE5-A76C-73C75EA3D9E4}" sibTransId="{F11429CB-57D6-4ABF-B0D4-70FFFD288516}"/>
    <dgm:cxn modelId="{3256C5FD-78D0-41D3-B3EF-21AF4489D8A2}" type="presOf" srcId="{53889C71-101B-42E4-A20D-B42E9CB09930}" destId="{A05A0475-BBFB-4447-978A-392C80065E69}" srcOrd="0" destOrd="0" presId="urn:diagrams.loki3.com/BracketList"/>
    <dgm:cxn modelId="{E9ED05F1-8FBA-4924-BB36-015AB33FF22A}" type="presParOf" srcId="{4CB9EE38-D61F-4180-93DB-BC65F3E424EE}" destId="{FDAA8FA0-FA26-4519-BC20-8DB338D75DB7}" srcOrd="0" destOrd="0" presId="urn:diagrams.loki3.com/BracketList"/>
    <dgm:cxn modelId="{F6A900DB-D6CB-44C3-89C3-488874A8FA8B}" type="presParOf" srcId="{FDAA8FA0-FA26-4519-BC20-8DB338D75DB7}" destId="{6B52D45E-47BD-433D-90D6-C5A4A2329CD1}" srcOrd="0" destOrd="0" presId="urn:diagrams.loki3.com/BracketList"/>
    <dgm:cxn modelId="{F03EE89D-FAE3-414B-B492-392B3E5FDAA4}" type="presParOf" srcId="{FDAA8FA0-FA26-4519-BC20-8DB338D75DB7}" destId="{C107E4F5-5C0B-4EB7-914C-181D26FAC922}" srcOrd="1" destOrd="0" presId="urn:diagrams.loki3.com/BracketList"/>
    <dgm:cxn modelId="{4DA3EDED-1249-44DD-85E3-9BE39552E1DB}" type="presParOf" srcId="{FDAA8FA0-FA26-4519-BC20-8DB338D75DB7}" destId="{8AB3DC0F-1FFB-43A5-BF62-3366C80DC1A3}" srcOrd="2" destOrd="0" presId="urn:diagrams.loki3.com/BracketList"/>
    <dgm:cxn modelId="{3F1A2B6B-C8A3-4147-92E8-08BB51129C03}" type="presParOf" srcId="{FDAA8FA0-FA26-4519-BC20-8DB338D75DB7}" destId="{A05A0475-BBFB-4447-978A-392C80065E69}" srcOrd="3" destOrd="0" presId="urn:diagrams.loki3.com/BracketList"/>
    <dgm:cxn modelId="{5F80E1AE-2878-489E-8197-CA1F8935639D}" type="presParOf" srcId="{4CB9EE38-D61F-4180-93DB-BC65F3E424EE}" destId="{53B48700-BF97-4363-8354-935BCEC25BAF}" srcOrd="1" destOrd="0" presId="urn:diagrams.loki3.com/BracketList"/>
    <dgm:cxn modelId="{4F751D80-4615-4DE6-8C66-879BCDE5795A}" type="presParOf" srcId="{4CB9EE38-D61F-4180-93DB-BC65F3E424EE}" destId="{1D38C998-4E1A-4689-B30F-A6B411597274}" srcOrd="2" destOrd="0" presId="urn:diagrams.loki3.com/BracketList"/>
    <dgm:cxn modelId="{989EEF04-0EB0-43C2-A5D3-5126B810D4D5}" type="presParOf" srcId="{1D38C998-4E1A-4689-B30F-A6B411597274}" destId="{61266CB5-533B-48C7-9D0B-FB1E17726ADB}" srcOrd="0" destOrd="0" presId="urn:diagrams.loki3.com/BracketList"/>
    <dgm:cxn modelId="{980F4AF4-601A-4B97-BD90-E459DEB3B1F3}" type="presParOf" srcId="{1D38C998-4E1A-4689-B30F-A6B411597274}" destId="{EA43F546-E94D-44F2-B5F6-DB35BC0095A4}" srcOrd="1" destOrd="0" presId="urn:diagrams.loki3.com/BracketList"/>
    <dgm:cxn modelId="{939A131E-F717-4603-AA98-E0799C92B5BD}" type="presParOf" srcId="{1D38C998-4E1A-4689-B30F-A6B411597274}" destId="{F60567D2-A06A-4FF2-BB0E-9377DBA7C22B}" srcOrd="2" destOrd="0" presId="urn:diagrams.loki3.com/BracketList"/>
    <dgm:cxn modelId="{AD2D91E2-033B-4F6C-A246-5F2403646003}" type="presParOf" srcId="{1D38C998-4E1A-4689-B30F-A6B411597274}" destId="{3BB05ABB-983B-4A95-976C-2E83217FD58E}" srcOrd="3" destOrd="0" presId="urn:diagrams.loki3.com/BracketList"/>
    <dgm:cxn modelId="{327A318C-4EE4-4176-9F61-9BEDCC482654}" type="presParOf" srcId="{4CB9EE38-D61F-4180-93DB-BC65F3E424EE}" destId="{6D090729-F78B-49C2-942C-A884AF148FA1}" srcOrd="3" destOrd="0" presId="urn:diagrams.loki3.com/BracketList"/>
    <dgm:cxn modelId="{2DACE30B-2CA3-402B-BE02-29DBDA4DBFBC}" type="presParOf" srcId="{4CB9EE38-D61F-4180-93DB-BC65F3E424EE}" destId="{0D38D855-99EA-49C7-99BB-DC5C73B89CAE}" srcOrd="4" destOrd="0" presId="urn:diagrams.loki3.com/BracketList"/>
    <dgm:cxn modelId="{4E6CE8E4-030B-451B-A472-513BFB65B6F3}" type="presParOf" srcId="{0D38D855-99EA-49C7-99BB-DC5C73B89CAE}" destId="{73F5B09F-502A-4046-888C-5AC2B5218CC2}" srcOrd="0" destOrd="0" presId="urn:diagrams.loki3.com/BracketList"/>
    <dgm:cxn modelId="{99430225-0CFA-4C81-B013-288B6A438452}" type="presParOf" srcId="{0D38D855-99EA-49C7-99BB-DC5C73B89CAE}" destId="{77394065-821B-49D6-A1E7-2285263815DF}" srcOrd="1" destOrd="0" presId="urn:diagrams.loki3.com/BracketList"/>
    <dgm:cxn modelId="{3524446A-49C4-4EAC-8D5C-6B7F2198EADF}" type="presParOf" srcId="{0D38D855-99EA-49C7-99BB-DC5C73B89CAE}" destId="{B7ED58F1-C16E-472D-A70C-199B488EE02B}" srcOrd="2" destOrd="0" presId="urn:diagrams.loki3.com/BracketList"/>
    <dgm:cxn modelId="{D02457E4-A2F9-402B-B4B3-57031E85CC12}" type="presParOf" srcId="{0D38D855-99EA-49C7-99BB-DC5C73B89CAE}" destId="{EBB0832B-97B9-4AEB-BE46-4908A1C93227}" srcOrd="3" destOrd="0" presId="urn:diagrams.loki3.com/BracketList"/>
    <dgm:cxn modelId="{538254F7-3E1D-4E02-B37F-417D0854F736}" type="presParOf" srcId="{4CB9EE38-D61F-4180-93DB-BC65F3E424EE}" destId="{86F2171C-DFDB-4324-8746-6DE1567C8E97}" srcOrd="5" destOrd="0" presId="urn:diagrams.loki3.com/BracketList"/>
    <dgm:cxn modelId="{0C370C17-0502-4FCD-9D3A-490EE9B62CF7}" type="presParOf" srcId="{4CB9EE38-D61F-4180-93DB-BC65F3E424EE}" destId="{7660E9CC-CB66-47BF-B953-D820ECF36B9D}" srcOrd="6" destOrd="0" presId="urn:diagrams.loki3.com/BracketList"/>
    <dgm:cxn modelId="{0CFFA46A-726F-402E-9972-BB08FEB82843}" type="presParOf" srcId="{7660E9CC-CB66-47BF-B953-D820ECF36B9D}" destId="{211E0682-6A7B-4419-99C6-9EC1B3791B27}" srcOrd="0" destOrd="0" presId="urn:diagrams.loki3.com/BracketList"/>
    <dgm:cxn modelId="{23148786-8229-47D9-A113-CF12DFF09AFF}" type="presParOf" srcId="{7660E9CC-CB66-47BF-B953-D820ECF36B9D}" destId="{FE2A1F37-2D3A-4E83-A487-1E24BDF6D389}" srcOrd="1" destOrd="0" presId="urn:diagrams.loki3.com/BracketList"/>
    <dgm:cxn modelId="{C56AFD79-6A3F-45DA-ACFC-2726D6D469A8}" type="presParOf" srcId="{7660E9CC-CB66-47BF-B953-D820ECF36B9D}" destId="{9AF65498-E0FA-44DE-8BB8-0E3D60F4FAF4}" srcOrd="2" destOrd="0" presId="urn:diagrams.loki3.com/BracketList"/>
    <dgm:cxn modelId="{B26D0884-45A3-4FAC-BFE2-03F80DB5E730}" type="presParOf" srcId="{7660E9CC-CB66-47BF-B953-D820ECF36B9D}" destId="{E17CACC0-66F1-4F7B-A9BA-EEEE2D6354C9}" srcOrd="3" destOrd="0" presId="urn:diagrams.loki3.com/BracketList"/>
    <dgm:cxn modelId="{145602A8-5CB0-4A80-B33C-19664FAF1AD7}" type="presParOf" srcId="{4CB9EE38-D61F-4180-93DB-BC65F3E424EE}" destId="{584B7F7A-9960-4947-A4CD-64B28A65C4EE}" srcOrd="7" destOrd="0" presId="urn:diagrams.loki3.com/BracketList"/>
    <dgm:cxn modelId="{3F2D1E3C-20D7-4C99-9A21-55A9C2C96680}" type="presParOf" srcId="{4CB9EE38-D61F-4180-93DB-BC65F3E424EE}" destId="{5DF24D17-C319-4064-AE2D-87BA30AB11FB}" srcOrd="8" destOrd="0" presId="urn:diagrams.loki3.com/BracketList"/>
    <dgm:cxn modelId="{D565BEA6-532B-4404-9DA5-4AFEABF10D92}" type="presParOf" srcId="{5DF24D17-C319-4064-AE2D-87BA30AB11FB}" destId="{F3A8D505-14C5-43C8-9DD4-D8E04EBE4061}" srcOrd="0" destOrd="0" presId="urn:diagrams.loki3.com/BracketList"/>
    <dgm:cxn modelId="{A301A352-BB86-4D89-976B-E4BE61C55692}" type="presParOf" srcId="{5DF24D17-C319-4064-AE2D-87BA30AB11FB}" destId="{F9B6AF56-9746-45CB-98A7-9FC14FBAA982}" srcOrd="1" destOrd="0" presId="urn:diagrams.loki3.com/BracketList"/>
    <dgm:cxn modelId="{13B1AE8F-D83C-49A8-9E9B-049BF78AA239}" type="presParOf" srcId="{5DF24D17-C319-4064-AE2D-87BA30AB11FB}" destId="{002FA57B-C704-4572-9881-D562B76E30D9}" srcOrd="2" destOrd="0" presId="urn:diagrams.loki3.com/BracketList"/>
    <dgm:cxn modelId="{8DC424B9-2770-46A1-A600-812B9673BF02}" type="presParOf" srcId="{5DF24D17-C319-4064-AE2D-87BA30AB11FB}" destId="{028BD0B4-99CD-4EEB-90CB-00EB1B209030}" srcOrd="3" destOrd="0" presId="urn:diagrams.loki3.com/Bracket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52D45E-47BD-433D-90D6-C5A4A2329CD1}">
      <dsp:nvSpPr>
        <dsp:cNvPr id="0" name=""/>
        <dsp:cNvSpPr/>
      </dsp:nvSpPr>
      <dsp:spPr>
        <a:xfrm>
          <a:off x="2042" y="133853"/>
          <a:ext cx="1044947" cy="490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27940" rIns="78232" bIns="27940" numCol="1" spcCol="1270" anchor="ctr" anchorCtr="0">
          <a:noAutofit/>
        </a:bodyPr>
        <a:lstStyle/>
        <a:p>
          <a:pPr marL="0" lvl="0" indent="0" algn="r" defTabSz="488950">
            <a:lnSpc>
              <a:spcPct val="90000"/>
            </a:lnSpc>
            <a:spcBef>
              <a:spcPct val="0"/>
            </a:spcBef>
            <a:spcAft>
              <a:spcPct val="35000"/>
            </a:spcAft>
            <a:buNone/>
          </a:pPr>
          <a:r>
            <a:rPr lang="en-IN" sz="1100" b="1" i="0" kern="1200"/>
            <a:t>User Interface Layer:</a:t>
          </a:r>
          <a:endParaRPr lang="en-IN" sz="1100" kern="1200"/>
        </a:p>
      </dsp:txBody>
      <dsp:txXfrm>
        <a:off x="2042" y="133853"/>
        <a:ext cx="1044947" cy="490050"/>
      </dsp:txXfrm>
    </dsp:sp>
    <dsp:sp modelId="{C107E4F5-5C0B-4EB7-914C-181D26FAC922}">
      <dsp:nvSpPr>
        <dsp:cNvPr id="0" name=""/>
        <dsp:cNvSpPr/>
      </dsp:nvSpPr>
      <dsp:spPr>
        <a:xfrm>
          <a:off x="1046990" y="133853"/>
          <a:ext cx="208989" cy="490050"/>
        </a:xfrm>
        <a:prstGeom prst="leftBrace">
          <a:avLst>
            <a:gd name="adj1" fmla="val 35000"/>
            <a:gd name="adj2" fmla="val 50000"/>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5A0475-BBFB-4447-978A-392C80065E69}">
      <dsp:nvSpPr>
        <dsp:cNvPr id="0" name=""/>
        <dsp:cNvSpPr/>
      </dsp:nvSpPr>
      <dsp:spPr>
        <a:xfrm>
          <a:off x="1339575" y="133853"/>
          <a:ext cx="2842257" cy="490050"/>
        </a:xfrm>
        <a:prstGeom prst="rect">
          <a:avLst/>
        </a:prstGeom>
        <a:solidFill>
          <a:schemeClr val="accent5">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57150" lvl="1" indent="-57150" algn="l" defTabSz="311150">
            <a:lnSpc>
              <a:spcPct val="90000"/>
            </a:lnSpc>
            <a:spcBef>
              <a:spcPct val="0"/>
            </a:spcBef>
            <a:spcAft>
              <a:spcPct val="15000"/>
            </a:spcAft>
            <a:buChar char="•"/>
          </a:pPr>
          <a:r>
            <a:rPr lang="en-IN" sz="700" b="0" i="0" kern="1200" dirty="0"/>
            <a:t>Voice/Text UI (React Native/Flutter)</a:t>
          </a:r>
          <a:endParaRPr lang="en-IN" sz="700" kern="1200" dirty="0"/>
        </a:p>
        <a:p>
          <a:pPr marL="57150" lvl="1" indent="-57150" algn="l" defTabSz="311150">
            <a:lnSpc>
              <a:spcPct val="90000"/>
            </a:lnSpc>
            <a:spcBef>
              <a:spcPct val="0"/>
            </a:spcBef>
            <a:spcAft>
              <a:spcPct val="15000"/>
            </a:spcAft>
            <a:buChar char="•"/>
          </a:pPr>
          <a:r>
            <a:rPr lang="en-IN" sz="700" b="0" i="0" kern="1200" dirty="0"/>
            <a:t>Multi-language support using Whisper + </a:t>
          </a:r>
          <a:r>
            <a:rPr lang="en-IN" sz="700" b="0" i="0" kern="1200" dirty="0" err="1"/>
            <a:t>IndicBERT</a:t>
          </a:r>
          <a:endParaRPr lang="en-IN" sz="700" kern="1200" dirty="0"/>
        </a:p>
      </dsp:txBody>
      <dsp:txXfrm>
        <a:off x="1339575" y="133853"/>
        <a:ext cx="2842257" cy="490050"/>
      </dsp:txXfrm>
    </dsp:sp>
    <dsp:sp modelId="{61266CB5-533B-48C7-9D0B-FB1E17726ADB}">
      <dsp:nvSpPr>
        <dsp:cNvPr id="0" name=""/>
        <dsp:cNvSpPr/>
      </dsp:nvSpPr>
      <dsp:spPr>
        <a:xfrm>
          <a:off x="2042" y="663503"/>
          <a:ext cx="1044947" cy="490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27940" rIns="78232" bIns="27940" numCol="1" spcCol="1270" anchor="ctr" anchorCtr="0">
          <a:noAutofit/>
        </a:bodyPr>
        <a:lstStyle/>
        <a:p>
          <a:pPr marL="0" lvl="0" indent="0" algn="r" defTabSz="488950">
            <a:lnSpc>
              <a:spcPct val="90000"/>
            </a:lnSpc>
            <a:spcBef>
              <a:spcPct val="0"/>
            </a:spcBef>
            <a:spcAft>
              <a:spcPct val="35000"/>
            </a:spcAft>
            <a:buNone/>
          </a:pPr>
          <a:r>
            <a:rPr lang="en-IN" sz="1100" b="1" i="0" kern="1200"/>
            <a:t>AI Processing Layer:</a:t>
          </a:r>
          <a:endParaRPr lang="en-IN" sz="1100" kern="1200"/>
        </a:p>
      </dsp:txBody>
      <dsp:txXfrm>
        <a:off x="2042" y="663503"/>
        <a:ext cx="1044947" cy="490050"/>
      </dsp:txXfrm>
    </dsp:sp>
    <dsp:sp modelId="{EA43F546-E94D-44F2-B5F6-DB35BC0095A4}">
      <dsp:nvSpPr>
        <dsp:cNvPr id="0" name=""/>
        <dsp:cNvSpPr/>
      </dsp:nvSpPr>
      <dsp:spPr>
        <a:xfrm>
          <a:off x="1046990" y="663503"/>
          <a:ext cx="208989" cy="490050"/>
        </a:xfrm>
        <a:prstGeom prst="leftBrace">
          <a:avLst>
            <a:gd name="adj1" fmla="val 35000"/>
            <a:gd name="adj2" fmla="val 50000"/>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B05ABB-983B-4A95-976C-2E83217FD58E}">
      <dsp:nvSpPr>
        <dsp:cNvPr id="0" name=""/>
        <dsp:cNvSpPr/>
      </dsp:nvSpPr>
      <dsp:spPr>
        <a:xfrm>
          <a:off x="1339575" y="663503"/>
          <a:ext cx="2842257" cy="490050"/>
        </a:xfrm>
        <a:prstGeom prst="rect">
          <a:avLst/>
        </a:prstGeom>
        <a:solidFill>
          <a:schemeClr val="accent5">
            <a:shade val="80000"/>
            <a:hueOff val="68160"/>
            <a:satOff val="-17290"/>
            <a:lumOff val="964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57150" lvl="1" indent="-57150" algn="l" defTabSz="311150">
            <a:lnSpc>
              <a:spcPct val="90000"/>
            </a:lnSpc>
            <a:spcBef>
              <a:spcPct val="0"/>
            </a:spcBef>
            <a:spcAft>
              <a:spcPct val="15000"/>
            </a:spcAft>
            <a:buChar char="•"/>
          </a:pPr>
          <a:r>
            <a:rPr lang="en-IN" sz="700" b="0" i="0" kern="1200" dirty="0"/>
            <a:t>Risk detection models (maternal, elderly, etc.) using </a:t>
          </a:r>
          <a:r>
            <a:rPr lang="en-IN" sz="700" b="0" i="0" kern="1200" dirty="0" err="1"/>
            <a:t>TFLite</a:t>
          </a:r>
          <a:r>
            <a:rPr lang="en-IN" sz="700" b="0" i="0" kern="1200" dirty="0"/>
            <a:t>/ONNX</a:t>
          </a:r>
          <a:endParaRPr lang="en-IN" sz="700" kern="1200" dirty="0"/>
        </a:p>
        <a:p>
          <a:pPr marL="57150" lvl="1" indent="-57150" algn="l" defTabSz="311150">
            <a:lnSpc>
              <a:spcPct val="90000"/>
            </a:lnSpc>
            <a:spcBef>
              <a:spcPct val="0"/>
            </a:spcBef>
            <a:spcAft>
              <a:spcPct val="15000"/>
            </a:spcAft>
            <a:buChar char="•"/>
          </a:pPr>
          <a:r>
            <a:rPr lang="en-IN" sz="700" b="0" i="0" kern="1200" dirty="0"/>
            <a:t>Scheme </a:t>
          </a:r>
          <a:r>
            <a:rPr lang="en-IN" sz="800" b="0" i="0" kern="1200" dirty="0"/>
            <a:t>recommendation</a:t>
          </a:r>
          <a:r>
            <a:rPr lang="en-IN" sz="700" b="0" i="0" kern="1200" dirty="0"/>
            <a:t> engine based on NLP + rules-based logic</a:t>
          </a:r>
          <a:endParaRPr lang="en-IN" sz="700" kern="1200" dirty="0"/>
        </a:p>
        <a:p>
          <a:pPr marL="57150" lvl="1" indent="-57150" algn="l" defTabSz="311150">
            <a:lnSpc>
              <a:spcPct val="90000"/>
            </a:lnSpc>
            <a:spcBef>
              <a:spcPct val="0"/>
            </a:spcBef>
            <a:spcAft>
              <a:spcPct val="15000"/>
            </a:spcAft>
            <a:buChar char="•"/>
          </a:pPr>
          <a:r>
            <a:rPr lang="en-IN" sz="700" b="0" i="0" kern="1200" dirty="0"/>
            <a:t>Mental health chatbot using RAG + sentiment analysis</a:t>
          </a:r>
          <a:endParaRPr lang="en-IN" sz="700" kern="1200" dirty="0"/>
        </a:p>
      </dsp:txBody>
      <dsp:txXfrm>
        <a:off x="1339575" y="663503"/>
        <a:ext cx="2842257" cy="490050"/>
      </dsp:txXfrm>
    </dsp:sp>
    <dsp:sp modelId="{73F5B09F-502A-4046-888C-5AC2B5218CC2}">
      <dsp:nvSpPr>
        <dsp:cNvPr id="0" name=""/>
        <dsp:cNvSpPr/>
      </dsp:nvSpPr>
      <dsp:spPr>
        <a:xfrm>
          <a:off x="2042" y="1376921"/>
          <a:ext cx="1044947" cy="490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27940" rIns="78232" bIns="27940" numCol="1" spcCol="1270" anchor="ctr" anchorCtr="0">
          <a:noAutofit/>
        </a:bodyPr>
        <a:lstStyle/>
        <a:p>
          <a:pPr marL="0" lvl="0" indent="0" algn="r" defTabSz="488950">
            <a:lnSpc>
              <a:spcPct val="90000"/>
            </a:lnSpc>
            <a:spcBef>
              <a:spcPct val="0"/>
            </a:spcBef>
            <a:spcAft>
              <a:spcPct val="35000"/>
            </a:spcAft>
            <a:buNone/>
          </a:pPr>
          <a:r>
            <a:rPr lang="en-IN" sz="1100" b="1" i="0" kern="1200"/>
            <a:t>Data Management Layer:</a:t>
          </a:r>
          <a:endParaRPr lang="en-IN" sz="1100" kern="1200"/>
        </a:p>
      </dsp:txBody>
      <dsp:txXfrm>
        <a:off x="2042" y="1376921"/>
        <a:ext cx="1044947" cy="490050"/>
      </dsp:txXfrm>
    </dsp:sp>
    <dsp:sp modelId="{77394065-821B-49D6-A1E7-2285263815DF}">
      <dsp:nvSpPr>
        <dsp:cNvPr id="0" name=""/>
        <dsp:cNvSpPr/>
      </dsp:nvSpPr>
      <dsp:spPr>
        <a:xfrm>
          <a:off x="1046990" y="1193153"/>
          <a:ext cx="208989" cy="857587"/>
        </a:xfrm>
        <a:prstGeom prst="leftBrace">
          <a:avLst>
            <a:gd name="adj1" fmla="val 35000"/>
            <a:gd name="adj2" fmla="val 50000"/>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B0832B-97B9-4AEB-BE46-4908A1C93227}">
      <dsp:nvSpPr>
        <dsp:cNvPr id="0" name=""/>
        <dsp:cNvSpPr/>
      </dsp:nvSpPr>
      <dsp:spPr>
        <a:xfrm>
          <a:off x="1339575" y="1193153"/>
          <a:ext cx="2842257" cy="857587"/>
        </a:xfrm>
        <a:prstGeom prst="rect">
          <a:avLst/>
        </a:prstGeom>
        <a:solidFill>
          <a:schemeClr val="accent5">
            <a:shade val="80000"/>
            <a:hueOff val="136321"/>
            <a:satOff val="-34581"/>
            <a:lumOff val="1929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57150" lvl="1" indent="-57150" algn="l" defTabSz="488950">
            <a:lnSpc>
              <a:spcPct val="90000"/>
            </a:lnSpc>
            <a:spcBef>
              <a:spcPct val="0"/>
            </a:spcBef>
            <a:spcAft>
              <a:spcPct val="15000"/>
            </a:spcAft>
            <a:buChar char="•"/>
          </a:pPr>
          <a:r>
            <a:rPr lang="en-IN" sz="1100" b="0" i="0" kern="1200"/>
            <a:t>Local SQLite storage with auto-sync</a:t>
          </a:r>
          <a:endParaRPr lang="en-IN" sz="1100" kern="1200"/>
        </a:p>
        <a:p>
          <a:pPr marL="57150" lvl="1" indent="-57150" algn="l" defTabSz="488950">
            <a:lnSpc>
              <a:spcPct val="90000"/>
            </a:lnSpc>
            <a:spcBef>
              <a:spcPct val="0"/>
            </a:spcBef>
            <a:spcAft>
              <a:spcPct val="15000"/>
            </a:spcAft>
            <a:buChar char="•"/>
          </a:pPr>
          <a:r>
            <a:rPr lang="en-IN" sz="1100" b="0" i="0" kern="1200" dirty="0"/>
            <a:t>Firebase/</a:t>
          </a:r>
          <a:r>
            <a:rPr lang="en-IN" sz="1100" b="0" i="0" kern="1200" dirty="0" err="1"/>
            <a:t>Supabase</a:t>
          </a:r>
          <a:r>
            <a:rPr lang="en-IN" sz="1100" b="0" i="0" kern="1200" dirty="0"/>
            <a:t> for cloud storage and user management</a:t>
          </a:r>
          <a:endParaRPr lang="en-IN" sz="1100" kern="1200" dirty="0"/>
        </a:p>
        <a:p>
          <a:pPr marL="57150" lvl="1" indent="-57150" algn="l" defTabSz="488950">
            <a:lnSpc>
              <a:spcPct val="90000"/>
            </a:lnSpc>
            <a:spcBef>
              <a:spcPct val="0"/>
            </a:spcBef>
            <a:spcAft>
              <a:spcPct val="15000"/>
            </a:spcAft>
            <a:buChar char="•"/>
          </a:pPr>
          <a:r>
            <a:rPr lang="en-IN" sz="1100" b="0" i="0" kern="1200"/>
            <a:t>Encryption and anonymization for HIPAA compliance</a:t>
          </a:r>
          <a:endParaRPr lang="en-IN" sz="1100" kern="1200"/>
        </a:p>
      </dsp:txBody>
      <dsp:txXfrm>
        <a:off x="1339575" y="1193153"/>
        <a:ext cx="2842257" cy="857587"/>
      </dsp:txXfrm>
    </dsp:sp>
    <dsp:sp modelId="{211E0682-6A7B-4419-99C6-9EC1B3791B27}">
      <dsp:nvSpPr>
        <dsp:cNvPr id="0" name=""/>
        <dsp:cNvSpPr/>
      </dsp:nvSpPr>
      <dsp:spPr>
        <a:xfrm>
          <a:off x="2042" y="2128625"/>
          <a:ext cx="1044947" cy="490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27940" rIns="78232" bIns="27940" numCol="1" spcCol="1270" anchor="ctr" anchorCtr="0">
          <a:noAutofit/>
        </a:bodyPr>
        <a:lstStyle/>
        <a:p>
          <a:pPr marL="0" lvl="0" indent="0" algn="r" defTabSz="488950">
            <a:lnSpc>
              <a:spcPct val="90000"/>
            </a:lnSpc>
            <a:spcBef>
              <a:spcPct val="0"/>
            </a:spcBef>
            <a:spcAft>
              <a:spcPct val="35000"/>
            </a:spcAft>
            <a:buNone/>
          </a:pPr>
          <a:r>
            <a:rPr lang="en-IN" sz="1100" b="1" i="0" kern="1200"/>
            <a:t>Healthcare Worker Tools:</a:t>
          </a:r>
          <a:endParaRPr lang="en-IN" sz="1100" kern="1200"/>
        </a:p>
      </dsp:txBody>
      <dsp:txXfrm>
        <a:off x="2042" y="2128625"/>
        <a:ext cx="1044947" cy="490050"/>
      </dsp:txXfrm>
    </dsp:sp>
    <dsp:sp modelId="{FE2A1F37-2D3A-4E83-A487-1E24BDF6D389}">
      <dsp:nvSpPr>
        <dsp:cNvPr id="0" name=""/>
        <dsp:cNvSpPr/>
      </dsp:nvSpPr>
      <dsp:spPr>
        <a:xfrm>
          <a:off x="1046990" y="2090340"/>
          <a:ext cx="208989" cy="566620"/>
        </a:xfrm>
        <a:prstGeom prst="leftBrace">
          <a:avLst>
            <a:gd name="adj1" fmla="val 35000"/>
            <a:gd name="adj2" fmla="val 50000"/>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7CACC0-66F1-4F7B-A9BA-EEEE2D6354C9}">
      <dsp:nvSpPr>
        <dsp:cNvPr id="0" name=""/>
        <dsp:cNvSpPr/>
      </dsp:nvSpPr>
      <dsp:spPr>
        <a:xfrm>
          <a:off x="1339575" y="2090340"/>
          <a:ext cx="2842257" cy="566620"/>
        </a:xfrm>
        <a:prstGeom prst="rect">
          <a:avLst/>
        </a:prstGeom>
        <a:solidFill>
          <a:schemeClr val="accent5">
            <a:shade val="80000"/>
            <a:hueOff val="204481"/>
            <a:satOff val="-51872"/>
            <a:lumOff val="2894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57150" lvl="1" indent="-57150" algn="l" defTabSz="488950">
            <a:lnSpc>
              <a:spcPct val="90000"/>
            </a:lnSpc>
            <a:spcBef>
              <a:spcPct val="0"/>
            </a:spcBef>
            <a:spcAft>
              <a:spcPct val="15000"/>
            </a:spcAft>
            <a:buChar char="•"/>
          </a:pPr>
          <a:r>
            <a:rPr lang="en-IN" sz="1100" b="0" i="0" kern="1200"/>
            <a:t>Doctor-ready summaries</a:t>
          </a:r>
          <a:endParaRPr lang="en-IN" sz="1100" kern="1200"/>
        </a:p>
        <a:p>
          <a:pPr marL="57150" lvl="1" indent="-57150" algn="l" defTabSz="488950">
            <a:lnSpc>
              <a:spcPct val="90000"/>
            </a:lnSpc>
            <a:spcBef>
              <a:spcPct val="0"/>
            </a:spcBef>
            <a:spcAft>
              <a:spcPct val="15000"/>
            </a:spcAft>
            <a:buChar char="•"/>
          </a:pPr>
          <a:r>
            <a:rPr lang="en-IN" sz="1100" b="0" i="0" kern="1200"/>
            <a:t>Form-based patient entry</a:t>
          </a:r>
          <a:endParaRPr lang="en-IN" sz="1100" kern="1200"/>
        </a:p>
        <a:p>
          <a:pPr marL="57150" lvl="1" indent="-57150" algn="l" defTabSz="488950">
            <a:lnSpc>
              <a:spcPct val="90000"/>
            </a:lnSpc>
            <a:spcBef>
              <a:spcPct val="0"/>
            </a:spcBef>
            <a:spcAft>
              <a:spcPct val="15000"/>
            </a:spcAft>
            <a:buChar char="•"/>
          </a:pPr>
          <a:r>
            <a:rPr lang="en-IN" sz="1100" b="0" i="0" kern="1200" dirty="0"/>
            <a:t>Treatment guideline search (offline)</a:t>
          </a:r>
          <a:endParaRPr lang="en-IN" sz="1100" kern="1200" dirty="0"/>
        </a:p>
      </dsp:txBody>
      <dsp:txXfrm>
        <a:off x="1339575" y="2090340"/>
        <a:ext cx="2842257" cy="566620"/>
      </dsp:txXfrm>
    </dsp:sp>
    <dsp:sp modelId="{F3A8D505-14C5-43C8-9DD4-D8E04EBE4061}">
      <dsp:nvSpPr>
        <dsp:cNvPr id="0" name=""/>
        <dsp:cNvSpPr/>
      </dsp:nvSpPr>
      <dsp:spPr>
        <a:xfrm>
          <a:off x="2042" y="2794188"/>
          <a:ext cx="1044947" cy="347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232" tIns="27940" rIns="78232" bIns="27940" numCol="1" spcCol="1270" anchor="ctr" anchorCtr="0">
          <a:noAutofit/>
        </a:bodyPr>
        <a:lstStyle/>
        <a:p>
          <a:pPr marL="0" lvl="0" indent="0" algn="r" defTabSz="488950">
            <a:lnSpc>
              <a:spcPct val="90000"/>
            </a:lnSpc>
            <a:spcBef>
              <a:spcPct val="0"/>
            </a:spcBef>
            <a:spcAft>
              <a:spcPct val="35000"/>
            </a:spcAft>
            <a:buNone/>
          </a:pPr>
          <a:r>
            <a:rPr lang="en-IN" sz="1100" b="1" i="0" kern="1200"/>
            <a:t>Integration Layer:</a:t>
          </a:r>
          <a:endParaRPr lang="en-IN" sz="1100" kern="1200"/>
        </a:p>
      </dsp:txBody>
      <dsp:txXfrm>
        <a:off x="2042" y="2794188"/>
        <a:ext cx="1044947" cy="347118"/>
      </dsp:txXfrm>
    </dsp:sp>
    <dsp:sp modelId="{F9B6AF56-9746-45CB-98A7-9FC14FBAA982}">
      <dsp:nvSpPr>
        <dsp:cNvPr id="0" name=""/>
        <dsp:cNvSpPr/>
      </dsp:nvSpPr>
      <dsp:spPr>
        <a:xfrm>
          <a:off x="1046990" y="2696560"/>
          <a:ext cx="208989" cy="542373"/>
        </a:xfrm>
        <a:prstGeom prst="leftBrace">
          <a:avLst>
            <a:gd name="adj1" fmla="val 35000"/>
            <a:gd name="adj2" fmla="val 50000"/>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8BD0B4-99CD-4EEB-90CB-00EB1B209030}">
      <dsp:nvSpPr>
        <dsp:cNvPr id="0" name=""/>
        <dsp:cNvSpPr/>
      </dsp:nvSpPr>
      <dsp:spPr>
        <a:xfrm>
          <a:off x="1339575" y="2696560"/>
          <a:ext cx="2842257" cy="542373"/>
        </a:xfrm>
        <a:prstGeom prst="rect">
          <a:avLst/>
        </a:prstGeom>
        <a:solidFill>
          <a:schemeClr val="accent5">
            <a:shade val="80000"/>
            <a:hueOff val="272641"/>
            <a:satOff val="-69162"/>
            <a:lumOff val="3859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57150" lvl="1" indent="-57150" algn="l" defTabSz="488950">
            <a:lnSpc>
              <a:spcPct val="90000"/>
            </a:lnSpc>
            <a:spcBef>
              <a:spcPct val="0"/>
            </a:spcBef>
            <a:spcAft>
              <a:spcPct val="15000"/>
            </a:spcAft>
            <a:buChar char="•"/>
          </a:pPr>
          <a:r>
            <a:rPr lang="en-IN" sz="1100" b="0" i="0" kern="1200"/>
            <a:t>API to integrate with government DPIs and ABDM</a:t>
          </a:r>
          <a:endParaRPr lang="en-IN" sz="1100" kern="1200"/>
        </a:p>
        <a:p>
          <a:pPr marL="57150" lvl="1" indent="-57150" algn="l" defTabSz="488950">
            <a:lnSpc>
              <a:spcPct val="90000"/>
            </a:lnSpc>
            <a:spcBef>
              <a:spcPct val="0"/>
            </a:spcBef>
            <a:spcAft>
              <a:spcPct val="15000"/>
            </a:spcAft>
            <a:buChar char="•"/>
          </a:pPr>
          <a:r>
            <a:rPr lang="en-IN" sz="1100" b="0" i="0" kern="1200"/>
            <a:t>Support for QR-based patient ID</a:t>
          </a:r>
          <a:endParaRPr lang="en-IN" sz="1100" kern="1200"/>
        </a:p>
      </dsp:txBody>
      <dsp:txXfrm>
        <a:off x="1339575" y="2696560"/>
        <a:ext cx="2842257" cy="542373"/>
      </dsp:txXfrm>
    </dsp:sp>
  </dsp:spTree>
</dsp:drawing>
</file>

<file path=ppt/diagrams/layout1.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 name="Google Shape;102;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8" name="Google Shape;10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a:extLst>
            <a:ext uri="{FF2B5EF4-FFF2-40B4-BE49-F238E27FC236}">
              <a16:creationId xmlns:a16="http://schemas.microsoft.com/office/drawing/2014/main" id="{93E33099-5D21-492F-84A1-CBEABCEE5EDE}"/>
            </a:ext>
          </a:extLst>
        </p:cNvPr>
        <p:cNvGrpSpPr/>
        <p:nvPr/>
      </p:nvGrpSpPr>
      <p:grpSpPr>
        <a:xfrm>
          <a:off x="0" y="0"/>
          <a:ext cx="0" cy="0"/>
          <a:chOff x="0" y="0"/>
          <a:chExt cx="0" cy="0"/>
        </a:xfrm>
      </p:grpSpPr>
      <p:sp>
        <p:nvSpPr>
          <p:cNvPr id="113" name="Google Shape;113;p12:notes">
            <a:extLst>
              <a:ext uri="{FF2B5EF4-FFF2-40B4-BE49-F238E27FC236}">
                <a16:creationId xmlns:a16="http://schemas.microsoft.com/office/drawing/2014/main" id="{C94C2DFA-6F2B-B63F-9B2B-B9B393636D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p12:notes">
            <a:extLst>
              <a:ext uri="{FF2B5EF4-FFF2-40B4-BE49-F238E27FC236}">
                <a16:creationId xmlns:a16="http://schemas.microsoft.com/office/drawing/2014/main" id="{C1FA3F60-C870-72E0-7474-696D294C9E6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686552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 name="Google Shape;12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 name="Google Shape;6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a:extLst>
            <a:ext uri="{FF2B5EF4-FFF2-40B4-BE49-F238E27FC236}">
              <a16:creationId xmlns:a16="http://schemas.microsoft.com/office/drawing/2014/main" id="{016E0530-0C9E-AD9F-42A5-3014A6269BF1}"/>
            </a:ext>
          </a:extLst>
        </p:cNvPr>
        <p:cNvGrpSpPr/>
        <p:nvPr/>
      </p:nvGrpSpPr>
      <p:grpSpPr>
        <a:xfrm>
          <a:off x="0" y="0"/>
          <a:ext cx="0" cy="0"/>
          <a:chOff x="0" y="0"/>
          <a:chExt cx="0" cy="0"/>
        </a:xfrm>
      </p:grpSpPr>
      <p:sp>
        <p:nvSpPr>
          <p:cNvPr id="65" name="Google Shape;65;p4:notes">
            <a:extLst>
              <a:ext uri="{FF2B5EF4-FFF2-40B4-BE49-F238E27FC236}">
                <a16:creationId xmlns:a16="http://schemas.microsoft.com/office/drawing/2014/main" id="{125041E9-2636-99B5-C887-CC7FFDA2007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p4:notes">
            <a:extLst>
              <a:ext uri="{FF2B5EF4-FFF2-40B4-BE49-F238E27FC236}">
                <a16:creationId xmlns:a16="http://schemas.microsoft.com/office/drawing/2014/main" id="{EF658F31-1ED3-3356-14E3-BBFC2899F70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27497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a:extLst>
            <a:ext uri="{FF2B5EF4-FFF2-40B4-BE49-F238E27FC236}">
              <a16:creationId xmlns:a16="http://schemas.microsoft.com/office/drawing/2014/main" id="{86CE9714-FD1E-EC6D-70A4-0F69C4DB47B0}"/>
            </a:ext>
          </a:extLst>
        </p:cNvPr>
        <p:cNvGrpSpPr/>
        <p:nvPr/>
      </p:nvGrpSpPr>
      <p:grpSpPr>
        <a:xfrm>
          <a:off x="0" y="0"/>
          <a:ext cx="0" cy="0"/>
          <a:chOff x="0" y="0"/>
          <a:chExt cx="0" cy="0"/>
        </a:xfrm>
      </p:grpSpPr>
      <p:sp>
        <p:nvSpPr>
          <p:cNvPr id="71" name="Google Shape;71;p5:notes">
            <a:extLst>
              <a:ext uri="{FF2B5EF4-FFF2-40B4-BE49-F238E27FC236}">
                <a16:creationId xmlns:a16="http://schemas.microsoft.com/office/drawing/2014/main" id="{15ABF08F-2EA5-A0A2-5E5C-24DF6B368D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p5:notes">
            <a:extLst>
              <a:ext uri="{FF2B5EF4-FFF2-40B4-BE49-F238E27FC236}">
                <a16:creationId xmlns:a16="http://schemas.microsoft.com/office/drawing/2014/main" id="{8952F787-78F2-C791-A0CB-348EB5281C7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102338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2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9"/>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9"/>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0"/>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3" name="Google Shape;13;p20"/>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21"/>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7" name="Google Shape;17;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 name="Google Shape;20;p2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 name="Google Shape;21;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2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2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2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2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2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2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2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drive.google.com/file/d/1Z0VMRS026JzrETbwyWirto31524bPR7L/view"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55" name="Google Shape;55;p1"/>
          <p:cNvSpPr txBox="1"/>
          <p:nvPr/>
        </p:nvSpPr>
        <p:spPr>
          <a:xfrm>
            <a:off x="349050" y="3221073"/>
            <a:ext cx="8520600" cy="443700"/>
          </a:xfrm>
          <a:prstGeom prst="rect">
            <a:avLst/>
          </a:prstGeom>
          <a:noFill/>
          <a:ln>
            <a:noFill/>
          </a:ln>
        </p:spPr>
        <p:txBody>
          <a:bodyPr spcFirstLastPara="1" wrap="square" lIns="91425" tIns="91425" rIns="91425" bIns="91425" anchor="t" anchorCtr="0">
            <a:normAutofit/>
          </a:bodyPr>
          <a:lstStyle/>
          <a:p>
            <a:pPr marL="0" marR="0" lvl="0" indent="0" algn="l" rtl="0">
              <a:lnSpc>
                <a:spcPct val="80000"/>
              </a:lnSpc>
              <a:spcBef>
                <a:spcPts val="0"/>
              </a:spcBef>
              <a:spcAft>
                <a:spcPts val="0"/>
              </a:spcAft>
              <a:buClr>
                <a:srgbClr val="000000"/>
              </a:buClr>
              <a:buSzPts val="1800"/>
              <a:buFont typeface="Arial"/>
              <a:buNone/>
            </a:pPr>
            <a:r>
              <a:rPr lang="en-GB" sz="1800" b="0" i="0" u="none" strike="noStrike" cap="none" dirty="0">
                <a:solidFill>
                  <a:srgbClr val="202729"/>
                </a:solidFill>
                <a:latin typeface="Montserrat SemiBold"/>
                <a:ea typeface="Montserrat SemiBold"/>
                <a:cs typeface="Montserrat SemiBold"/>
                <a:sym typeface="Montserrat SemiBold"/>
              </a:rPr>
              <a:t>Team Name : </a:t>
            </a:r>
            <a:r>
              <a:rPr lang="en-GB" sz="1800" b="0" i="0" u="none" strike="noStrike" cap="none" dirty="0" err="1">
                <a:solidFill>
                  <a:srgbClr val="202729"/>
                </a:solidFill>
                <a:latin typeface="Montserrat SemiBold"/>
                <a:ea typeface="Montserrat SemiBold"/>
                <a:cs typeface="Montserrat SemiBold"/>
                <a:sym typeface="Montserrat SemiBold"/>
              </a:rPr>
              <a:t>Phsiphi</a:t>
            </a:r>
            <a:endParaRPr sz="1800" b="0" i="0" u="none" strike="noStrike" cap="none" dirty="0">
              <a:solidFill>
                <a:srgbClr val="202729"/>
              </a:solidFill>
              <a:latin typeface="Montserrat SemiBold"/>
              <a:ea typeface="Montserrat SemiBold"/>
              <a:cs typeface="Montserrat SemiBold"/>
              <a:sym typeface="Montserrat SemiBold"/>
            </a:endParaRPr>
          </a:p>
        </p:txBody>
      </p:sp>
      <p:sp>
        <p:nvSpPr>
          <p:cNvPr id="56" name="Google Shape;56;p1"/>
          <p:cNvSpPr txBox="1"/>
          <p:nvPr/>
        </p:nvSpPr>
        <p:spPr>
          <a:xfrm>
            <a:off x="383100" y="4170889"/>
            <a:ext cx="8520600" cy="860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Which domain does your idea address? (Agriculture / Healthcare / Skilling / Education): Healthcare</a:t>
            </a:r>
            <a:endParaRPr sz="1500" b="0" i="0" u="none" strike="noStrike" cap="none" dirty="0">
              <a:solidFill>
                <a:srgbClr val="202729"/>
              </a:solidFill>
              <a:latin typeface="Montserrat SemiBold"/>
              <a:ea typeface="Montserrat SemiBold"/>
              <a:cs typeface="Montserrat SemiBold"/>
              <a:sym typeface="Montserrat SemiBold"/>
            </a:endParaRPr>
          </a:p>
        </p:txBody>
      </p:sp>
      <p:sp>
        <p:nvSpPr>
          <p:cNvPr id="57" name="Google Shape;57;p1"/>
          <p:cNvSpPr txBox="1"/>
          <p:nvPr/>
        </p:nvSpPr>
        <p:spPr>
          <a:xfrm>
            <a:off x="364538" y="3695833"/>
            <a:ext cx="8520600" cy="443700"/>
          </a:xfrm>
          <a:prstGeom prst="rect">
            <a:avLst/>
          </a:prstGeom>
          <a:noFill/>
          <a:ln>
            <a:noFill/>
          </a:ln>
        </p:spPr>
        <p:txBody>
          <a:bodyPr spcFirstLastPara="1" wrap="square" lIns="91425" tIns="91425" rIns="91425" bIns="91425" anchor="t" anchorCtr="0">
            <a:normAutofit/>
          </a:bodyPr>
          <a:lstStyle/>
          <a:p>
            <a:pPr marL="0" marR="0" lvl="0" indent="0" algn="l" rtl="0">
              <a:lnSpc>
                <a:spcPct val="80000"/>
              </a:lnSpc>
              <a:spcBef>
                <a:spcPts val="0"/>
              </a:spcBef>
              <a:spcAft>
                <a:spcPts val="0"/>
              </a:spcAft>
              <a:buClr>
                <a:srgbClr val="000000"/>
              </a:buClr>
              <a:buSzPts val="1800"/>
              <a:buFont typeface="Arial"/>
              <a:buNone/>
            </a:pPr>
            <a:r>
              <a:rPr lang="en-GB" sz="1800" b="0" i="0" u="none" strike="noStrike" cap="none" dirty="0">
                <a:solidFill>
                  <a:srgbClr val="202729"/>
                </a:solidFill>
                <a:latin typeface="Montserrat SemiBold"/>
                <a:ea typeface="Montserrat SemiBold"/>
                <a:cs typeface="Montserrat SemiBold"/>
                <a:sym typeface="Montserrat SemiBold"/>
              </a:rPr>
              <a:t>Team Leader Name : Elson Nag</a:t>
            </a:r>
            <a:endParaRPr sz="1800" b="0" i="0" u="none" strike="noStrike" cap="none" dirty="0">
              <a:solidFill>
                <a:srgbClr val="202729"/>
              </a:solidFill>
              <a:latin typeface="Montserrat SemiBold"/>
              <a:ea typeface="Montserrat SemiBold"/>
              <a:cs typeface="Montserrat SemiBold"/>
              <a:sym typeface="Montserrat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9"/>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99" name="Google Shape;99;p9"/>
          <p:cNvSpPr txBox="1"/>
          <p:nvPr/>
        </p:nvSpPr>
        <p:spPr>
          <a:xfrm>
            <a:off x="311700" y="696600"/>
            <a:ext cx="8520600" cy="7851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Why are these open-source technologies the most appropriate for your solution? (150 words max)</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2" name="TextBox 1">
            <a:extLst>
              <a:ext uri="{FF2B5EF4-FFF2-40B4-BE49-F238E27FC236}">
                <a16:creationId xmlns:a16="http://schemas.microsoft.com/office/drawing/2014/main" id="{CEA0EBDF-D661-4305-182B-D3A0DCC8F193}"/>
              </a:ext>
            </a:extLst>
          </p:cNvPr>
          <p:cNvSpPr txBox="1"/>
          <p:nvPr/>
        </p:nvSpPr>
        <p:spPr>
          <a:xfrm>
            <a:off x="480060" y="1481700"/>
            <a:ext cx="7886700" cy="2537618"/>
          </a:xfrm>
          <a:prstGeom prst="rect">
            <a:avLst/>
          </a:prstGeom>
          <a:noFill/>
        </p:spPr>
        <p:txBody>
          <a:bodyPr wrap="square" rtlCol="0">
            <a:spAutoFit/>
          </a:bodyPr>
          <a:lstStyle/>
          <a:p>
            <a:pPr marL="285750" marR="0" lvl="0" indent="-285750" algn="just" rtl="0">
              <a:lnSpc>
                <a:spcPct val="115000"/>
              </a:lnSpc>
              <a:spcBef>
                <a:spcPts val="0"/>
              </a:spcBef>
              <a:spcAft>
                <a:spcPts val="0"/>
              </a:spcAft>
              <a:buClr>
                <a:srgbClr val="000000"/>
              </a:buClr>
              <a:buSzPts val="1500"/>
              <a:buFont typeface="Arial" panose="020B0604020202020204" pitchFamily="34" charset="0"/>
              <a:buChar char="•"/>
            </a:pPr>
            <a:r>
              <a:rPr lang="en-US" dirty="0"/>
              <a:t>Tools like </a:t>
            </a:r>
            <a:r>
              <a:rPr lang="en-US" b="1" dirty="0"/>
              <a:t>Tesseract OCR</a:t>
            </a:r>
            <a:r>
              <a:rPr lang="en-US" dirty="0"/>
              <a:t> and </a:t>
            </a:r>
            <a:r>
              <a:rPr lang="en-US" b="1" dirty="0" err="1"/>
              <a:t>Vosk</a:t>
            </a:r>
            <a:r>
              <a:rPr lang="en-US" dirty="0"/>
              <a:t> work efficiently in offline or low-connectivity settings, making them perfect for rural deployment. </a:t>
            </a:r>
          </a:p>
          <a:p>
            <a:pPr marL="285750" marR="0" lvl="0" indent="-285750" algn="just" rtl="0">
              <a:lnSpc>
                <a:spcPct val="115000"/>
              </a:lnSpc>
              <a:spcBef>
                <a:spcPts val="0"/>
              </a:spcBef>
              <a:spcAft>
                <a:spcPts val="0"/>
              </a:spcAft>
              <a:buClr>
                <a:srgbClr val="000000"/>
              </a:buClr>
              <a:buSzPts val="1500"/>
              <a:buFont typeface="Arial" panose="020B0604020202020204" pitchFamily="34" charset="0"/>
              <a:buChar char="•"/>
            </a:pPr>
            <a:r>
              <a:rPr lang="en-US" b="1" dirty="0"/>
              <a:t>Rasa</a:t>
            </a:r>
            <a:r>
              <a:rPr lang="en-US" dirty="0"/>
              <a:t> and </a:t>
            </a:r>
            <a:r>
              <a:rPr lang="en-US" b="1" dirty="0"/>
              <a:t>Coqui TTS</a:t>
            </a:r>
            <a:r>
              <a:rPr lang="en-US" dirty="0"/>
              <a:t> enable customizable, multilingual voice and chat assistants that respect regional languages and dialects. </a:t>
            </a:r>
          </a:p>
          <a:p>
            <a:pPr marL="285750" marR="0" lvl="0" indent="-285750" algn="just" rtl="0">
              <a:lnSpc>
                <a:spcPct val="115000"/>
              </a:lnSpc>
              <a:spcBef>
                <a:spcPts val="0"/>
              </a:spcBef>
              <a:spcAft>
                <a:spcPts val="0"/>
              </a:spcAft>
              <a:buClr>
                <a:srgbClr val="000000"/>
              </a:buClr>
              <a:buSzPts val="1500"/>
              <a:buFont typeface="Arial" panose="020B0604020202020204" pitchFamily="34" charset="0"/>
              <a:buChar char="•"/>
            </a:pPr>
            <a:r>
              <a:rPr lang="en-US" dirty="0"/>
              <a:t>Frameworks like </a:t>
            </a:r>
            <a:r>
              <a:rPr lang="en-US" b="1" dirty="0"/>
              <a:t>TensorFlow</a:t>
            </a:r>
            <a:r>
              <a:rPr lang="en-US" dirty="0"/>
              <a:t>, </a:t>
            </a:r>
            <a:r>
              <a:rPr lang="en-US" b="1" dirty="0"/>
              <a:t>scikit-learn</a:t>
            </a:r>
            <a:r>
              <a:rPr lang="en-US" dirty="0"/>
              <a:t>, and </a:t>
            </a:r>
            <a:r>
              <a:rPr lang="en-US" b="1" dirty="0"/>
              <a:t>Hugging Face Transformers</a:t>
            </a:r>
            <a:r>
              <a:rPr lang="en-US" dirty="0"/>
              <a:t> support fast prototyping of health risk models and scheme mapping with minimal hardware requirements. </a:t>
            </a:r>
          </a:p>
          <a:p>
            <a:pPr marL="285750" marR="0" lvl="0" indent="-285750" algn="just" rtl="0">
              <a:lnSpc>
                <a:spcPct val="115000"/>
              </a:lnSpc>
              <a:spcBef>
                <a:spcPts val="0"/>
              </a:spcBef>
              <a:spcAft>
                <a:spcPts val="0"/>
              </a:spcAft>
              <a:buClr>
                <a:srgbClr val="000000"/>
              </a:buClr>
              <a:buSzPts val="1500"/>
              <a:buFont typeface="Arial" panose="020B0604020202020204" pitchFamily="34" charset="0"/>
              <a:buChar char="•"/>
            </a:pPr>
            <a:r>
              <a:rPr lang="en-US" dirty="0"/>
              <a:t>Tools like </a:t>
            </a:r>
            <a:r>
              <a:rPr lang="en-US" b="1" dirty="0" err="1"/>
              <a:t>MedSpaCy</a:t>
            </a:r>
            <a:r>
              <a:rPr lang="en-US" dirty="0"/>
              <a:t> and </a:t>
            </a:r>
            <a:r>
              <a:rPr lang="en-US" b="1" dirty="0" err="1"/>
              <a:t>BioBERT</a:t>
            </a:r>
            <a:r>
              <a:rPr lang="en-US" dirty="0"/>
              <a:t> enhance medical text understanding from handwritten notes, enabling smarter decision support for rural doctors. Their open nature allows us to tailor models to local data without vendor lock-in, ensuring affordability, transparency, and scalability</a:t>
            </a:r>
            <a:endParaRPr lang="en-US" b="0" i="0" u="none" strike="noStrike" cap="none" dirty="0">
              <a:solidFill>
                <a:srgbClr val="616161"/>
              </a:solidFill>
              <a:latin typeface="Montserrat SemiBold"/>
              <a:ea typeface="Montserrat SemiBold"/>
              <a:cs typeface="Montserrat SemiBold"/>
              <a:sym typeface="Montserrat SemiBold"/>
            </a:endParaRPr>
          </a:p>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10"/>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05" name="Google Shape;105;p10"/>
          <p:cNvSpPr txBox="1"/>
          <p:nvPr/>
        </p:nvSpPr>
        <p:spPr>
          <a:xfrm>
            <a:off x="140783" y="624004"/>
            <a:ext cx="8520600" cy="6039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Describe the Solutions Architecture </a:t>
            </a:r>
            <a:endParaRPr sz="1500" b="0" i="0" u="none" strike="noStrike" cap="none" dirty="0">
              <a:solidFill>
                <a:srgbClr val="616161"/>
              </a:solidFill>
              <a:latin typeface="Montserrat SemiBold"/>
              <a:ea typeface="Montserrat SemiBold"/>
              <a:cs typeface="Montserrat SemiBold"/>
              <a:sym typeface="Montserrat SemiBold"/>
            </a:endParaRPr>
          </a:p>
        </p:txBody>
      </p:sp>
      <p:graphicFrame>
        <p:nvGraphicFramePr>
          <p:cNvPr id="5" name="Diagram 4">
            <a:extLst>
              <a:ext uri="{FF2B5EF4-FFF2-40B4-BE49-F238E27FC236}">
                <a16:creationId xmlns:a16="http://schemas.microsoft.com/office/drawing/2014/main" id="{8605B2A0-BC47-E135-B38E-FEDFA84B9E83}"/>
              </a:ext>
            </a:extLst>
          </p:cNvPr>
          <p:cNvGraphicFramePr/>
          <p:nvPr>
            <p:extLst>
              <p:ext uri="{D42A27DB-BD31-4B8C-83A1-F6EECF244321}">
                <p14:modId xmlns:p14="http://schemas.microsoft.com/office/powerpoint/2010/main" val="2404164681"/>
              </p:ext>
            </p:extLst>
          </p:nvPr>
        </p:nvGraphicFramePr>
        <p:xfrm>
          <a:off x="125796" y="966866"/>
          <a:ext cx="4183876" cy="33727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a:extLst>
              <a:ext uri="{FF2B5EF4-FFF2-40B4-BE49-F238E27FC236}">
                <a16:creationId xmlns:a16="http://schemas.microsoft.com/office/drawing/2014/main" id="{E4FBACA0-9C46-C8EB-865B-1AFD1C2234ED}"/>
              </a:ext>
            </a:extLst>
          </p:cNvPr>
          <p:cNvPicPr>
            <a:picLocks noChangeAspect="1"/>
          </p:cNvPicPr>
          <p:nvPr/>
        </p:nvPicPr>
        <p:blipFill>
          <a:blip r:embed="rId9"/>
          <a:stretch>
            <a:fillRect/>
          </a:stretch>
        </p:blipFill>
        <p:spPr>
          <a:xfrm>
            <a:off x="4200558" y="734519"/>
            <a:ext cx="4958432" cy="4143016"/>
          </a:xfrm>
          <a:prstGeom prst="rect">
            <a:avLst/>
          </a:prstGeom>
        </p:spPr>
      </p:pic>
      <p:sp>
        <p:nvSpPr>
          <p:cNvPr id="7" name="TextBox 6">
            <a:extLst>
              <a:ext uri="{FF2B5EF4-FFF2-40B4-BE49-F238E27FC236}">
                <a16:creationId xmlns:a16="http://schemas.microsoft.com/office/drawing/2014/main" id="{19E23BFF-9268-B84F-DC7F-B31452202173}"/>
              </a:ext>
            </a:extLst>
          </p:cNvPr>
          <p:cNvSpPr txBox="1"/>
          <p:nvPr/>
        </p:nvSpPr>
        <p:spPr>
          <a:xfrm>
            <a:off x="58336" y="4338587"/>
            <a:ext cx="5210707" cy="954107"/>
          </a:xfrm>
          <a:prstGeom prst="rect">
            <a:avLst/>
          </a:prstGeom>
          <a:noFill/>
        </p:spPr>
        <p:txBody>
          <a:bodyPr wrap="square" rtlCol="0">
            <a:spAutoFit/>
          </a:bodyPr>
          <a:lstStyle/>
          <a:p>
            <a:r>
              <a:rPr lang="en-IN" b="1" i="0" dirty="0"/>
              <a:t>Connectivity Strategy:</a:t>
            </a:r>
            <a:r>
              <a:rPr lang="en-IN" b="0" i="0" dirty="0"/>
              <a:t> Offline caching, store-and-forward syncs, and SMS-based minimal interactions ensure usability even with patchy internet.</a:t>
            </a:r>
            <a:endParaRPr lang="en-IN" dirty="0"/>
          </a:p>
          <a:p>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11"/>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11" name="Google Shape;111;p11"/>
          <p:cNvSpPr txBox="1"/>
          <p:nvPr/>
        </p:nvSpPr>
        <p:spPr>
          <a:xfrm>
            <a:off x="268200" y="706450"/>
            <a:ext cx="4882920" cy="603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Provide a high-level architecture diagram or a use-case diagram of your proposed solution</a:t>
            </a:r>
            <a:endParaRPr sz="1500" b="0" i="0" u="none" strike="noStrike" cap="none" dirty="0">
              <a:solidFill>
                <a:srgbClr val="616161"/>
              </a:solidFill>
              <a:latin typeface="Montserrat SemiBold"/>
              <a:ea typeface="Montserrat SemiBold"/>
              <a:cs typeface="Montserrat SemiBold"/>
              <a:sym typeface="Montserrat SemiBold"/>
            </a:endParaRPr>
          </a:p>
        </p:txBody>
      </p:sp>
      <p:pic>
        <p:nvPicPr>
          <p:cNvPr id="3" name="Picture 2">
            <a:extLst>
              <a:ext uri="{FF2B5EF4-FFF2-40B4-BE49-F238E27FC236}">
                <a16:creationId xmlns:a16="http://schemas.microsoft.com/office/drawing/2014/main" id="{337E9776-65D2-9C05-B220-B1D848588646}"/>
              </a:ext>
            </a:extLst>
          </p:cNvPr>
          <p:cNvPicPr>
            <a:picLocks noChangeAspect="1"/>
          </p:cNvPicPr>
          <p:nvPr/>
        </p:nvPicPr>
        <p:blipFill>
          <a:blip r:embed="rId4"/>
          <a:stretch>
            <a:fillRect/>
          </a:stretch>
        </p:blipFill>
        <p:spPr>
          <a:xfrm>
            <a:off x="5486400" y="319889"/>
            <a:ext cx="2680740" cy="473830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12"/>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17" name="Google Shape;117;p12"/>
          <p:cNvSpPr txBox="1"/>
          <p:nvPr/>
        </p:nvSpPr>
        <p:spPr>
          <a:xfrm>
            <a:off x="311700" y="716275"/>
            <a:ext cx="8520600" cy="5535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Please share the wireframes/Mock diagrams of the proposed solution (optional)</a:t>
            </a:r>
            <a:endParaRPr sz="1500" b="0" i="0" u="none" strike="noStrike" cap="none" dirty="0">
              <a:solidFill>
                <a:srgbClr val="616161"/>
              </a:solidFill>
              <a:latin typeface="Montserrat SemiBold"/>
              <a:ea typeface="Montserrat SemiBold"/>
              <a:cs typeface="Montserrat SemiBold"/>
              <a:sym typeface="Montserrat SemiBold"/>
            </a:endParaRPr>
          </a:p>
        </p:txBody>
      </p:sp>
      <p:pic>
        <p:nvPicPr>
          <p:cNvPr id="2050" name="Picture 2">
            <a:extLst>
              <a:ext uri="{FF2B5EF4-FFF2-40B4-BE49-F238E27FC236}">
                <a16:creationId xmlns:a16="http://schemas.microsoft.com/office/drawing/2014/main" id="{90D7225A-1A6C-F9F4-C106-556D579AFB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85471" y="1412181"/>
            <a:ext cx="4424845" cy="294989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5">
          <a:extLst>
            <a:ext uri="{FF2B5EF4-FFF2-40B4-BE49-F238E27FC236}">
              <a16:creationId xmlns:a16="http://schemas.microsoft.com/office/drawing/2014/main" id="{FD4FF4BB-3CB0-B0D3-0762-8961966E8C68}"/>
            </a:ext>
          </a:extLst>
        </p:cNvPr>
        <p:cNvGrpSpPr/>
        <p:nvPr/>
      </p:nvGrpSpPr>
      <p:grpSpPr>
        <a:xfrm>
          <a:off x="0" y="0"/>
          <a:ext cx="0" cy="0"/>
          <a:chOff x="0" y="0"/>
          <a:chExt cx="0" cy="0"/>
        </a:xfrm>
      </p:grpSpPr>
      <p:pic>
        <p:nvPicPr>
          <p:cNvPr id="116" name="Google Shape;116;p12">
            <a:extLst>
              <a:ext uri="{FF2B5EF4-FFF2-40B4-BE49-F238E27FC236}">
                <a16:creationId xmlns:a16="http://schemas.microsoft.com/office/drawing/2014/main" id="{D3D8734C-86F6-E57B-920B-B3BD5731A4CF}"/>
              </a:ext>
            </a:extLst>
          </p:cNvPr>
          <p:cNvPicPr preferRelativeResize="0"/>
          <p:nvPr/>
        </p:nvPicPr>
        <p:blipFill rotWithShape="1">
          <a:blip r:embed="rId3">
            <a:alphaModFix/>
          </a:blip>
          <a:srcRect/>
          <a:stretch/>
        </p:blipFill>
        <p:spPr>
          <a:xfrm>
            <a:off x="0" y="0"/>
            <a:ext cx="9144003" cy="5143490"/>
          </a:xfrm>
          <a:prstGeom prst="rect">
            <a:avLst/>
          </a:prstGeom>
          <a:noFill/>
          <a:ln>
            <a:noFill/>
          </a:ln>
        </p:spPr>
      </p:pic>
      <p:pic>
        <p:nvPicPr>
          <p:cNvPr id="3" name="Picture 2">
            <a:extLst>
              <a:ext uri="{FF2B5EF4-FFF2-40B4-BE49-F238E27FC236}">
                <a16:creationId xmlns:a16="http://schemas.microsoft.com/office/drawing/2014/main" id="{CE0CF5EB-4CE6-3648-5632-2F660D58F5A1}"/>
              </a:ext>
            </a:extLst>
          </p:cNvPr>
          <p:cNvPicPr>
            <a:picLocks noChangeAspect="1"/>
          </p:cNvPicPr>
          <p:nvPr/>
        </p:nvPicPr>
        <p:blipFill>
          <a:blip r:embed="rId4"/>
          <a:stretch>
            <a:fillRect/>
          </a:stretch>
        </p:blipFill>
        <p:spPr>
          <a:xfrm>
            <a:off x="1143071" y="459118"/>
            <a:ext cx="6857858" cy="4431113"/>
          </a:xfrm>
          <a:prstGeom prst="rect">
            <a:avLst/>
          </a:prstGeom>
        </p:spPr>
      </p:pic>
    </p:spTree>
    <p:extLst>
      <p:ext uri="{BB962C8B-B14F-4D97-AF65-F5344CB8AC3E}">
        <p14:creationId xmlns:p14="http://schemas.microsoft.com/office/powerpoint/2010/main" val="37195454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13"/>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23" name="Google Shape;123;p13"/>
          <p:cNvSpPr txBox="1"/>
          <p:nvPr/>
        </p:nvSpPr>
        <p:spPr>
          <a:xfrm>
            <a:off x="311700" y="716275"/>
            <a:ext cx="8520600" cy="8058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What datasets will your solution use? Are they publicly available, synthetic, or user-generated?</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2" name="TextBox 1">
            <a:extLst>
              <a:ext uri="{FF2B5EF4-FFF2-40B4-BE49-F238E27FC236}">
                <a16:creationId xmlns:a16="http://schemas.microsoft.com/office/drawing/2014/main" id="{E27905B8-6089-CE97-A023-F1A08EA6404B}"/>
              </a:ext>
            </a:extLst>
          </p:cNvPr>
          <p:cNvSpPr txBox="1"/>
          <p:nvPr/>
        </p:nvSpPr>
        <p:spPr>
          <a:xfrm>
            <a:off x="464820" y="1668780"/>
            <a:ext cx="3977640" cy="954107"/>
          </a:xfrm>
          <a:prstGeom prst="rect">
            <a:avLst/>
          </a:prstGeom>
          <a:noFill/>
        </p:spPr>
        <p:txBody>
          <a:bodyPr wrap="square" rtlCol="0">
            <a:spAutoFit/>
          </a:bodyPr>
          <a:lstStyle/>
          <a:p>
            <a:pPr marL="285750" indent="-285750">
              <a:buFont typeface="Arial" panose="020B0604020202020204" pitchFamily="34" charset="0"/>
              <a:buChar char="•"/>
            </a:pPr>
            <a:r>
              <a:rPr lang="en-US" dirty="0"/>
              <a:t>AI4Bharat corpora (language)</a:t>
            </a:r>
          </a:p>
          <a:p>
            <a:pPr marL="285750" indent="-285750">
              <a:buFont typeface="Arial" panose="020B0604020202020204" pitchFamily="34" charset="0"/>
              <a:buChar char="•"/>
            </a:pPr>
            <a:r>
              <a:rPr lang="en-US" dirty="0"/>
              <a:t>NFHS-5 &amp; WHO datasets (health norms)</a:t>
            </a:r>
          </a:p>
          <a:p>
            <a:pPr marL="285750" indent="-285750">
              <a:buFont typeface="Arial" panose="020B0604020202020204" pitchFamily="34" charset="0"/>
              <a:buChar char="•"/>
            </a:pPr>
            <a:r>
              <a:rPr lang="en-US" dirty="0"/>
              <a:t>Open Government Data (health schemes)</a:t>
            </a:r>
          </a:p>
          <a:p>
            <a:pPr marL="285750" indent="-285750">
              <a:buFont typeface="Arial" panose="020B0604020202020204" pitchFamily="34" charset="0"/>
              <a:buChar char="•"/>
            </a:pPr>
            <a:r>
              <a:rPr lang="en-US" dirty="0"/>
              <a:t>User-generated patient records</a:t>
            </a: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15"/>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29" name="Google Shape;129;p15"/>
          <p:cNvSpPr txBox="1"/>
          <p:nvPr/>
        </p:nvSpPr>
        <p:spPr>
          <a:xfrm>
            <a:off x="311700" y="716275"/>
            <a:ext cx="8520600" cy="957000"/>
          </a:xfrm>
          <a:prstGeom prst="rect">
            <a:avLst/>
          </a:prstGeom>
          <a:noFill/>
          <a:ln>
            <a:noFill/>
          </a:ln>
        </p:spPr>
        <p:txBody>
          <a:bodyPr spcFirstLastPara="1" wrap="square" lIns="91425" tIns="91425" rIns="91425" bIns="91425" anchor="t" anchorCtr="0">
            <a:normAutofit lnSpcReduction="10000"/>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Does your solution require cloud-based computation, or can it work with on-device processing? If cloud-based, how do you plan to address connectivity challenges and cost constraints?</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2" name="TextBox 1">
            <a:extLst>
              <a:ext uri="{FF2B5EF4-FFF2-40B4-BE49-F238E27FC236}">
                <a16:creationId xmlns:a16="http://schemas.microsoft.com/office/drawing/2014/main" id="{42B811D8-57E9-A6EF-104D-638D72F52275}"/>
              </a:ext>
            </a:extLst>
          </p:cNvPr>
          <p:cNvSpPr txBox="1"/>
          <p:nvPr/>
        </p:nvSpPr>
        <p:spPr>
          <a:xfrm>
            <a:off x="434340" y="1897380"/>
            <a:ext cx="7924800" cy="2031325"/>
          </a:xfrm>
          <a:prstGeom prst="rect">
            <a:avLst/>
          </a:prstGeom>
          <a:noFill/>
        </p:spPr>
        <p:txBody>
          <a:bodyPr wrap="square" rtlCol="0">
            <a:spAutoFit/>
          </a:bodyPr>
          <a:lstStyle/>
          <a:p>
            <a:pPr>
              <a:buNone/>
            </a:pPr>
            <a:r>
              <a:rPr lang="en-US" dirty="0"/>
              <a:t>We use a </a:t>
            </a:r>
            <a:r>
              <a:rPr lang="en-US" b="1" dirty="0"/>
              <a:t>hybrid approach</a:t>
            </a:r>
            <a:r>
              <a:rPr lang="en-US" dirty="0"/>
              <a:t>:</a:t>
            </a:r>
          </a:p>
          <a:p>
            <a:pPr>
              <a:buFont typeface="Arial" panose="020B0604020202020204" pitchFamily="34" charset="0"/>
              <a:buChar char="•"/>
            </a:pPr>
            <a:r>
              <a:rPr lang="en-US" b="1" dirty="0"/>
              <a:t>On-device processing</a:t>
            </a:r>
            <a:r>
              <a:rPr lang="en-US" dirty="0"/>
              <a:t> handles symptom checks, risk prediction, and offline form inputs.</a:t>
            </a:r>
          </a:p>
          <a:p>
            <a:pPr>
              <a:buFont typeface="Arial" panose="020B0604020202020204" pitchFamily="34" charset="0"/>
              <a:buChar char="•"/>
            </a:pPr>
            <a:r>
              <a:rPr lang="en-US" b="1" dirty="0"/>
              <a:t>Cloud-based computation</a:t>
            </a:r>
            <a:r>
              <a:rPr lang="en-US" dirty="0"/>
              <a:t> is used for syncing, advanced analytics, and scheme database access.</a:t>
            </a:r>
          </a:p>
          <a:p>
            <a:pPr>
              <a:buFont typeface="Arial" panose="020B0604020202020204" pitchFamily="34" charset="0"/>
              <a:buChar char="•"/>
            </a:pPr>
            <a:endParaRPr lang="en-US" dirty="0"/>
          </a:p>
          <a:p>
            <a:pPr>
              <a:buNone/>
            </a:pPr>
            <a:r>
              <a:rPr lang="en-US" dirty="0"/>
              <a:t>To handle connectivity and cost:</a:t>
            </a:r>
          </a:p>
          <a:p>
            <a:pPr>
              <a:buFont typeface="Arial" panose="020B0604020202020204" pitchFamily="34" charset="0"/>
              <a:buChar char="•"/>
            </a:pPr>
            <a:r>
              <a:rPr lang="en-US" dirty="0"/>
              <a:t>Data is stored locally and synced when possible</a:t>
            </a:r>
          </a:p>
          <a:p>
            <a:pPr>
              <a:buFont typeface="Arial" panose="020B0604020202020204" pitchFamily="34" charset="0"/>
              <a:buChar char="•"/>
            </a:pPr>
            <a:r>
              <a:rPr lang="en-US" dirty="0"/>
              <a:t>Models are lightweight and optimized</a:t>
            </a:r>
          </a:p>
          <a:p>
            <a:pPr>
              <a:buFont typeface="Arial" panose="020B0604020202020204" pitchFamily="34" charset="0"/>
              <a:buChar char="•"/>
            </a:pPr>
            <a:r>
              <a:rPr lang="en-US" dirty="0"/>
              <a:t>Open-source tools and cloud free tiers reduce costs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Google Shape;140;p17"/>
          <p:cNvPicPr preferRelativeResize="0"/>
          <p:nvPr/>
        </p:nvPicPr>
        <p:blipFill rotWithShape="1">
          <a:blip r:embed="rId3">
            <a:alphaModFix/>
          </a:blip>
          <a:srcRect/>
          <a:stretch/>
        </p:blipFill>
        <p:spPr>
          <a:xfrm>
            <a:off x="0" y="0"/>
            <a:ext cx="9144003" cy="514349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3"/>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63" name="Google Shape;63;p3"/>
          <p:cNvSpPr txBox="1"/>
          <p:nvPr/>
        </p:nvSpPr>
        <p:spPr>
          <a:xfrm>
            <a:off x="313200" y="811084"/>
            <a:ext cx="8517600" cy="3970778"/>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What is the problem you are solving? (50 words max)</a:t>
            </a:r>
            <a:br>
              <a:rPr lang="en-GB" sz="1500" b="0" i="0" u="none" strike="noStrike" cap="none" dirty="0">
                <a:solidFill>
                  <a:schemeClr val="dk1"/>
                </a:solidFill>
                <a:latin typeface="Montserrat SemiBold"/>
                <a:ea typeface="Montserrat SemiBold"/>
                <a:cs typeface="Montserrat SemiBold"/>
                <a:sym typeface="Montserrat SemiBold"/>
              </a:rPr>
            </a:br>
            <a:br>
              <a:rPr lang="en-GB" sz="1500" b="0" i="0" u="none" strike="noStrike" cap="none" dirty="0">
                <a:solidFill>
                  <a:schemeClr val="dk1"/>
                </a:solidFill>
                <a:latin typeface="Montserrat SemiBold"/>
                <a:ea typeface="Montserrat SemiBold"/>
                <a:cs typeface="Montserrat SemiBold"/>
                <a:sym typeface="Montserrat SemiBold"/>
              </a:rPr>
            </a:br>
            <a:r>
              <a:rPr lang="en-US" sz="1600" dirty="0"/>
              <a:t>We’re solving the challenge of unequal healthcare access in underserved areas by using AI to provide personalized health support, scheme awareness, mental wellness, and voice-based services—bridging gaps in literacy, infrastructure, and affordability for inclusive, impactful care.</a:t>
            </a:r>
            <a:endParaRPr lang="en-GB" sz="1200" b="0" i="0" u="none" strike="noStrike" cap="none" dirty="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100"/>
              </a:spcAft>
              <a:buClr>
                <a:srgbClr val="000000"/>
              </a:buClr>
              <a:buSzPts val="1500"/>
              <a:buFont typeface="Arial"/>
              <a:buNone/>
            </a:pPr>
            <a:endParaRPr sz="1500" b="0" i="0" u="none" strike="noStrike" cap="none" dirty="0">
              <a:solidFill>
                <a:srgbClr val="616161"/>
              </a:solidFill>
              <a:latin typeface="Montserrat SemiBold"/>
              <a:ea typeface="Montserrat SemiBold"/>
              <a:cs typeface="Montserrat SemiBold"/>
              <a:sym typeface="Montserrat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a:extLst>
            <a:ext uri="{FF2B5EF4-FFF2-40B4-BE49-F238E27FC236}">
              <a16:creationId xmlns:a16="http://schemas.microsoft.com/office/drawing/2014/main" id="{877F5C98-0553-11A3-C5A8-4CFF22DD435B}"/>
            </a:ext>
          </a:extLst>
        </p:cNvPr>
        <p:cNvGrpSpPr/>
        <p:nvPr/>
      </p:nvGrpSpPr>
      <p:grpSpPr>
        <a:xfrm>
          <a:off x="0" y="0"/>
          <a:ext cx="0" cy="0"/>
          <a:chOff x="0" y="0"/>
          <a:chExt cx="0" cy="0"/>
        </a:xfrm>
      </p:grpSpPr>
      <p:pic>
        <p:nvPicPr>
          <p:cNvPr id="68" name="Google Shape;68;p4">
            <a:extLst>
              <a:ext uri="{FF2B5EF4-FFF2-40B4-BE49-F238E27FC236}">
                <a16:creationId xmlns:a16="http://schemas.microsoft.com/office/drawing/2014/main" id="{B20AD106-EDAC-7397-2B71-5BC98B2E15EA}"/>
              </a:ext>
            </a:extLst>
          </p:cNvPr>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69" name="Google Shape;69;p4">
            <a:extLst>
              <a:ext uri="{FF2B5EF4-FFF2-40B4-BE49-F238E27FC236}">
                <a16:creationId xmlns:a16="http://schemas.microsoft.com/office/drawing/2014/main" id="{1F55F484-4A9C-3DCF-CE6D-816CFCC69142}"/>
              </a:ext>
            </a:extLst>
          </p:cNvPr>
          <p:cNvSpPr txBox="1"/>
          <p:nvPr/>
        </p:nvSpPr>
        <p:spPr>
          <a:xfrm>
            <a:off x="311700" y="863550"/>
            <a:ext cx="8517600" cy="465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None/>
            </a:pPr>
            <a:r>
              <a:rPr lang="en-GB" sz="1500" b="0" i="0" u="none" strike="noStrike" cap="none" dirty="0">
                <a:solidFill>
                  <a:schemeClr val="dk1"/>
                </a:solidFill>
                <a:latin typeface="Montserrat SemiBold"/>
                <a:ea typeface="Montserrat SemiBold"/>
                <a:cs typeface="Montserrat SemiBold"/>
                <a:sym typeface="Montserrat SemiBold"/>
              </a:rPr>
              <a:t>Describe your solution. How different is it from any of the other existing ideas? How will it be able to solve the problem? USP of the proposed solution? What is the intended impact of your solution (max 350 words).</a:t>
            </a:r>
          </a:p>
        </p:txBody>
      </p:sp>
      <p:sp>
        <p:nvSpPr>
          <p:cNvPr id="2" name="TextBox 1">
            <a:extLst>
              <a:ext uri="{FF2B5EF4-FFF2-40B4-BE49-F238E27FC236}">
                <a16:creationId xmlns:a16="http://schemas.microsoft.com/office/drawing/2014/main" id="{CEDA9E8D-1B25-6152-80A4-F1CB4BEA9426}"/>
              </a:ext>
            </a:extLst>
          </p:cNvPr>
          <p:cNvSpPr txBox="1"/>
          <p:nvPr/>
        </p:nvSpPr>
        <p:spPr>
          <a:xfrm>
            <a:off x="243840" y="1874520"/>
            <a:ext cx="8517600" cy="3108543"/>
          </a:xfrm>
          <a:prstGeom prst="rect">
            <a:avLst/>
          </a:prstGeom>
          <a:noFill/>
        </p:spPr>
        <p:txBody>
          <a:bodyPr wrap="square" rtlCol="0">
            <a:spAutoFit/>
          </a:bodyPr>
          <a:lstStyle/>
          <a:p>
            <a:pPr algn="just"/>
            <a:r>
              <a:rPr lang="en-US" dirty="0"/>
              <a:t>Our solution is an inclusive, AI-powered digital assistant platform designed to support frontline healthcare workers and directly serve underserved communities. It provides tailored features for maternal and child health, elderly monitoring, men's mental health support, government scheme eligibility detection, and health risk prediction.</a:t>
            </a:r>
          </a:p>
          <a:p>
            <a:pPr algn="just"/>
            <a:endParaRPr lang="en-US" dirty="0"/>
          </a:p>
          <a:p>
            <a:pPr algn="just"/>
            <a:r>
              <a:rPr lang="en-US" b="1" dirty="0"/>
              <a:t>What makes us different:</a:t>
            </a:r>
            <a:endParaRPr lang="en-US" dirty="0"/>
          </a:p>
          <a:p>
            <a:pPr algn="just">
              <a:buFont typeface="Arial" panose="020B0604020202020204" pitchFamily="34" charset="0"/>
              <a:buChar char="•"/>
            </a:pPr>
            <a:r>
              <a:rPr lang="en-US" b="1" dirty="0"/>
              <a:t>Hyperlocal and inclusive:</a:t>
            </a:r>
            <a:r>
              <a:rPr lang="en-US" dirty="0"/>
              <a:t> AI-powered voice/text chatbot in local languages with cultural sensitivity.</a:t>
            </a:r>
          </a:p>
          <a:p>
            <a:pPr algn="just">
              <a:buFont typeface="Arial" panose="020B0604020202020204" pitchFamily="34" charset="0"/>
              <a:buChar char="•"/>
            </a:pPr>
            <a:r>
              <a:rPr lang="en-US" b="1" dirty="0"/>
              <a:t>Offline-first capability:</a:t>
            </a:r>
            <a:r>
              <a:rPr lang="en-US" dirty="0"/>
              <a:t> Works without internet and syncs when possible.</a:t>
            </a:r>
          </a:p>
          <a:p>
            <a:pPr algn="just">
              <a:buFont typeface="Arial" panose="020B0604020202020204" pitchFamily="34" charset="0"/>
              <a:buChar char="•"/>
            </a:pPr>
            <a:r>
              <a:rPr lang="en-US" b="1" dirty="0"/>
              <a:t>Frontline empowerment:</a:t>
            </a:r>
            <a:r>
              <a:rPr lang="en-US" dirty="0"/>
              <a:t> Equips ASHA and ANM workers with actionable insights and personalized care </a:t>
            </a:r>
          </a:p>
          <a:p>
            <a:pPr algn="just"/>
            <a:r>
              <a:rPr lang="en-US" dirty="0"/>
              <a:t>recommendations.</a:t>
            </a:r>
          </a:p>
          <a:p>
            <a:pPr algn="just">
              <a:buFont typeface="Arial" panose="020B0604020202020204" pitchFamily="34" charset="0"/>
              <a:buChar char="•"/>
            </a:pPr>
            <a:r>
              <a:rPr lang="en-US" b="1" dirty="0"/>
              <a:t>Scheme intelligence engine:</a:t>
            </a:r>
            <a:r>
              <a:rPr lang="en-US" dirty="0"/>
              <a:t> Maps user details to state and central health schemes and simplifies </a:t>
            </a:r>
          </a:p>
          <a:p>
            <a:pPr algn="just"/>
            <a:r>
              <a:rPr lang="en-US" dirty="0"/>
              <a:t>applications.</a:t>
            </a:r>
          </a:p>
          <a:p>
            <a:pPr algn="just"/>
            <a:endParaRPr lang="en-IN" dirty="0"/>
          </a:p>
        </p:txBody>
      </p:sp>
    </p:spTree>
    <p:extLst>
      <p:ext uri="{BB962C8B-B14F-4D97-AF65-F5344CB8AC3E}">
        <p14:creationId xmlns:p14="http://schemas.microsoft.com/office/powerpoint/2010/main" val="418205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68" name="Google Shape;68;p4"/>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69" name="Google Shape;69;p4"/>
          <p:cNvSpPr txBox="1"/>
          <p:nvPr/>
        </p:nvSpPr>
        <p:spPr>
          <a:xfrm>
            <a:off x="258360" y="1396950"/>
            <a:ext cx="8517600" cy="465900"/>
          </a:xfrm>
          <a:prstGeom prst="rect">
            <a:avLst/>
          </a:prstGeom>
          <a:noFill/>
          <a:ln>
            <a:noFill/>
          </a:ln>
        </p:spPr>
        <p:txBody>
          <a:bodyPr spcFirstLastPara="1" wrap="square" lIns="91425" tIns="91425" rIns="91425" bIns="91425" anchor="t" anchorCtr="0">
            <a:noAutofit/>
          </a:bodyPr>
          <a:lstStyle/>
          <a:p>
            <a:pPr algn="just"/>
            <a:r>
              <a:rPr lang="en-US" b="1" dirty="0"/>
              <a:t>Intended Impact:</a:t>
            </a:r>
            <a:endParaRPr lang="en-US" dirty="0"/>
          </a:p>
          <a:p>
            <a:pPr algn="just">
              <a:buFont typeface="Arial" panose="020B0604020202020204" pitchFamily="34" charset="0"/>
              <a:buChar char="•"/>
            </a:pPr>
            <a:r>
              <a:rPr lang="en-US" dirty="0"/>
              <a:t>Reduced maternal and child health complications through early detection and personalized diet suggestions.</a:t>
            </a:r>
          </a:p>
          <a:p>
            <a:pPr algn="just">
              <a:buFont typeface="Arial" panose="020B0604020202020204" pitchFamily="34" charset="0"/>
              <a:buChar char="•"/>
            </a:pPr>
            <a:r>
              <a:rPr lang="en-US" dirty="0"/>
              <a:t>Improved elderly health outcomes via real-time/periodic vitals monitoring with alert systems.</a:t>
            </a:r>
          </a:p>
          <a:p>
            <a:pPr algn="just">
              <a:buFont typeface="Arial" panose="020B0604020202020204" pitchFamily="34" charset="0"/>
              <a:buChar char="•"/>
            </a:pPr>
            <a:r>
              <a:rPr lang="en-US" dirty="0"/>
              <a:t>Enhanced mental well-being for men with anonymous mental health checks and support resources.</a:t>
            </a:r>
          </a:p>
          <a:p>
            <a:pPr algn="just">
              <a:buFont typeface="Arial" panose="020B0604020202020204" pitchFamily="34" charset="0"/>
              <a:buChar char="•"/>
            </a:pPr>
            <a:r>
              <a:rPr lang="en-US" dirty="0"/>
              <a:t>Expanded awareness and utilization of 15+ healthcare schemes with simplified discovery and application.</a:t>
            </a:r>
          </a:p>
          <a:p>
            <a:pPr algn="just">
              <a:buFont typeface="Arial" panose="020B0604020202020204" pitchFamily="34" charset="0"/>
              <a:buChar char="•"/>
            </a:pPr>
            <a:r>
              <a:rPr lang="en-US" dirty="0"/>
              <a:t>Empowered rural doctors with on-demand access to best practices and AI-supported triage systems.</a:t>
            </a:r>
          </a:p>
          <a:p>
            <a:pPr algn="just"/>
            <a:r>
              <a:rPr lang="en-US" dirty="0"/>
              <a:t>Our goal is to revolutionize healthcare delivery at the grassroots level by using AI ethically and inclusively</a:t>
            </a:r>
            <a:endParaRPr b="0" i="0" u="none" strike="noStrike" cap="none" dirty="0">
              <a:solidFill>
                <a:schemeClr val="dk1"/>
              </a:solidFill>
              <a:latin typeface="Montserrat SemiBold"/>
              <a:ea typeface="Montserrat SemiBold"/>
              <a:cs typeface="Montserrat SemiBold"/>
              <a:sym typeface="Montserrat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5"/>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75" name="Google Shape;75;p5"/>
          <p:cNvSpPr txBox="1"/>
          <p:nvPr/>
        </p:nvSpPr>
        <p:spPr>
          <a:xfrm>
            <a:off x="311700" y="747400"/>
            <a:ext cx="8520600" cy="966300"/>
          </a:xfrm>
          <a:prstGeom prst="rect">
            <a:avLst/>
          </a:prstGeom>
          <a:noFill/>
          <a:ln>
            <a:noFill/>
          </a:ln>
        </p:spPr>
        <p:txBody>
          <a:bodyPr spcFirstLastPara="1" wrap="square" lIns="91425" tIns="91425" rIns="91425" bIns="91425" anchor="t" anchorCtr="0">
            <a:normAutofit lnSpcReduction="10000"/>
          </a:bodyPr>
          <a:lstStyle/>
          <a:p>
            <a:pPr marL="0" marR="0" lvl="0" indent="0" algn="l" rtl="0">
              <a:lnSpc>
                <a:spcPct val="115000"/>
              </a:lnSpc>
              <a:spcBef>
                <a:spcPts val="0"/>
              </a:spcBef>
              <a:spcAft>
                <a:spcPts val="10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Who is the primary user of your solution, and explain how your solution will leverage open-source AI to address the aspects mentioned in the </a:t>
            </a:r>
            <a:r>
              <a:rPr lang="en-GB" sz="1500" b="0" i="0" u="sng" strike="noStrike" cap="none" dirty="0">
                <a:solidFill>
                  <a:schemeClr val="hlink"/>
                </a:solidFill>
                <a:latin typeface="Montserrat SemiBold"/>
                <a:ea typeface="Montserrat SemiBold"/>
                <a:cs typeface="Montserrat SemiBold"/>
                <a:sym typeface="Montserrat SemiBold"/>
                <a:hlinkClick r:id="rId4"/>
              </a:rPr>
              <a:t>Key Design Guidelines</a:t>
            </a:r>
            <a:r>
              <a:rPr lang="en-GB" sz="1500" b="0" i="0" u="none" strike="noStrike" cap="none" dirty="0">
                <a:solidFill>
                  <a:schemeClr val="dk1"/>
                </a:solidFill>
                <a:latin typeface="Montserrat SemiBold"/>
                <a:ea typeface="Montserrat SemiBold"/>
                <a:cs typeface="Montserrat SemiBold"/>
                <a:sym typeface="Montserrat SemiBold"/>
              </a:rPr>
              <a:t> (max 200 words).</a:t>
            </a:r>
          </a:p>
          <a:p>
            <a:pPr marL="0" marR="0" lvl="0" indent="0" algn="l" rtl="0">
              <a:lnSpc>
                <a:spcPct val="115000"/>
              </a:lnSpc>
              <a:spcBef>
                <a:spcPts val="0"/>
              </a:spcBef>
              <a:spcAft>
                <a:spcPts val="100"/>
              </a:spcAft>
              <a:buClr>
                <a:srgbClr val="000000"/>
              </a:buClr>
              <a:buSzPts val="1500"/>
              <a:buFont typeface="Arial"/>
              <a:buNone/>
            </a:pPr>
            <a:endParaRPr lang="en-IN" sz="1500" b="0" i="0" u="none" strike="noStrike" cap="none" dirty="0">
              <a:solidFill>
                <a:srgbClr val="61616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100"/>
              </a:spcAft>
              <a:buClr>
                <a:srgbClr val="000000"/>
              </a:buClr>
              <a:buSzPts val="1500"/>
              <a:buFont typeface="Arial"/>
              <a:buNone/>
            </a:pP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3" name="Rectangle 2">
            <a:extLst>
              <a:ext uri="{FF2B5EF4-FFF2-40B4-BE49-F238E27FC236}">
                <a16:creationId xmlns:a16="http://schemas.microsoft.com/office/drawing/2014/main" id="{79F58A18-6851-4E19-0924-C6C56B5B2D34}"/>
              </a:ext>
            </a:extLst>
          </p:cNvPr>
          <p:cNvSpPr>
            <a:spLocks noChangeArrowheads="1"/>
          </p:cNvSpPr>
          <p:nvPr/>
        </p:nvSpPr>
        <p:spPr bwMode="auto">
          <a:xfrm>
            <a:off x="311700" y="1713700"/>
            <a:ext cx="8672524"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dirty="0">
                <a:latin typeface="Times New Roman" panose="02020603050405020304" pitchFamily="18" charset="0"/>
                <a:cs typeface="Times New Roman" panose="02020603050405020304" pitchFamily="18" charset="0"/>
              </a:rPr>
              <a:t>Primary users include ASHA and ANM workers, rural doctors, elderly individuals, pregnant women, caregivers, and </a:t>
            </a:r>
          </a:p>
          <a:p>
            <a:r>
              <a:rPr lang="en-US" sz="1600" dirty="0">
                <a:latin typeface="Times New Roman" panose="02020603050405020304" pitchFamily="18" charset="0"/>
                <a:cs typeface="Times New Roman" panose="02020603050405020304" pitchFamily="18" charset="0"/>
              </a:rPr>
              <a:t>low-income families.</a:t>
            </a:r>
          </a:p>
          <a:p>
            <a:r>
              <a:rPr lang="en-US" sz="1600" dirty="0">
                <a:latin typeface="Times New Roman" panose="02020603050405020304" pitchFamily="18" charset="0"/>
                <a:cs typeface="Times New Roman" panose="02020603050405020304" pitchFamily="18" charset="0"/>
              </a:rPr>
              <a:t>Our platform will use open-source AI to ensure:</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Ethical and inclusive care:</a:t>
            </a:r>
            <a:r>
              <a:rPr lang="en-US" sz="1600" dirty="0">
                <a:latin typeface="Times New Roman" panose="02020603050405020304" pitchFamily="18" charset="0"/>
                <a:cs typeface="Times New Roman" panose="02020603050405020304" pitchFamily="18" charset="0"/>
              </a:rPr>
              <a:t> NLP models like </a:t>
            </a:r>
            <a:r>
              <a:rPr lang="en-US" sz="1600" dirty="0" err="1">
                <a:latin typeface="Times New Roman" panose="02020603050405020304" pitchFamily="18" charset="0"/>
                <a:cs typeface="Times New Roman" panose="02020603050405020304" pitchFamily="18" charset="0"/>
              </a:rPr>
              <a:t>IndicBERT</a:t>
            </a:r>
            <a:r>
              <a:rPr lang="en-US" sz="1600" dirty="0">
                <a:latin typeface="Times New Roman" panose="02020603050405020304" pitchFamily="18" charset="0"/>
                <a:cs typeface="Times New Roman" panose="02020603050405020304" pitchFamily="18" charset="0"/>
              </a:rPr>
              <a:t> and Whisper will provide local language support.</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Simplicity and modularity:</a:t>
            </a:r>
            <a:r>
              <a:rPr lang="en-US" sz="1600" dirty="0">
                <a:latin typeface="Times New Roman" panose="02020603050405020304" pitchFamily="18" charset="0"/>
                <a:cs typeface="Times New Roman" panose="02020603050405020304" pitchFamily="18" charset="0"/>
              </a:rPr>
              <a:t> Clear workflows and plug-and-play modules allow for easy adaptation.</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Privacy and security:</a:t>
            </a:r>
            <a:r>
              <a:rPr lang="en-US" sz="1600" dirty="0">
                <a:latin typeface="Times New Roman" panose="02020603050405020304" pitchFamily="18" charset="0"/>
                <a:cs typeface="Times New Roman" panose="02020603050405020304" pitchFamily="18" charset="0"/>
              </a:rPr>
              <a:t> HIPAA-compliant architectures with edge processing options.</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Accessibility:</a:t>
            </a:r>
            <a:r>
              <a:rPr lang="en-US" sz="1600" dirty="0">
                <a:latin typeface="Times New Roman" panose="02020603050405020304" pitchFamily="18" charset="0"/>
                <a:cs typeface="Times New Roman" panose="02020603050405020304" pitchFamily="18" charset="0"/>
              </a:rPr>
              <a:t> Voice-first interface for non-literate users.</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Scalability:</a:t>
            </a:r>
            <a:r>
              <a:rPr lang="en-US" sz="1600" dirty="0">
                <a:latin typeface="Times New Roman" panose="02020603050405020304" pitchFamily="18" charset="0"/>
                <a:cs typeface="Times New Roman" panose="02020603050405020304" pitchFamily="18" charset="0"/>
              </a:rPr>
              <a:t> Cloud-native and containerized systems for easy deployment.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
          <a:extLst>
            <a:ext uri="{FF2B5EF4-FFF2-40B4-BE49-F238E27FC236}">
              <a16:creationId xmlns:a16="http://schemas.microsoft.com/office/drawing/2014/main" id="{EF46B4EB-562D-3F12-3AFC-454548835FBE}"/>
            </a:ext>
          </a:extLst>
        </p:cNvPr>
        <p:cNvGrpSpPr/>
        <p:nvPr/>
      </p:nvGrpSpPr>
      <p:grpSpPr>
        <a:xfrm>
          <a:off x="0" y="0"/>
          <a:ext cx="0" cy="0"/>
          <a:chOff x="0" y="0"/>
          <a:chExt cx="0" cy="0"/>
        </a:xfrm>
      </p:grpSpPr>
      <p:pic>
        <p:nvPicPr>
          <p:cNvPr id="74" name="Google Shape;74;p5">
            <a:extLst>
              <a:ext uri="{FF2B5EF4-FFF2-40B4-BE49-F238E27FC236}">
                <a16:creationId xmlns:a16="http://schemas.microsoft.com/office/drawing/2014/main" id="{3EA81A68-7FAB-F8E1-5C9A-070DF5CA626A}"/>
              </a:ext>
            </a:extLst>
          </p:cNvPr>
          <p:cNvPicPr preferRelativeResize="0"/>
          <p:nvPr/>
        </p:nvPicPr>
        <p:blipFill rotWithShape="1">
          <a:blip r:embed="rId3">
            <a:alphaModFix/>
          </a:blip>
          <a:srcRect/>
          <a:stretch/>
        </p:blipFill>
        <p:spPr>
          <a:xfrm>
            <a:off x="-4" y="0"/>
            <a:ext cx="9144003" cy="5143490"/>
          </a:xfrm>
          <a:prstGeom prst="rect">
            <a:avLst/>
          </a:prstGeom>
          <a:noFill/>
          <a:ln>
            <a:noFill/>
          </a:ln>
        </p:spPr>
      </p:pic>
      <p:sp>
        <p:nvSpPr>
          <p:cNvPr id="75" name="Google Shape;75;p5">
            <a:extLst>
              <a:ext uri="{FF2B5EF4-FFF2-40B4-BE49-F238E27FC236}">
                <a16:creationId xmlns:a16="http://schemas.microsoft.com/office/drawing/2014/main" id="{BADE5601-7597-836A-1981-10915880A966}"/>
              </a:ext>
            </a:extLst>
          </p:cNvPr>
          <p:cNvSpPr txBox="1"/>
          <p:nvPr/>
        </p:nvSpPr>
        <p:spPr>
          <a:xfrm>
            <a:off x="311700" y="747400"/>
            <a:ext cx="8520600" cy="9663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00"/>
              </a:spcAft>
              <a:buClr>
                <a:srgbClr val="000000"/>
              </a:buClr>
              <a:buSzPts val="1500"/>
              <a:buFont typeface="Arial"/>
              <a:buNone/>
            </a:pPr>
            <a:endParaRPr lang="en-IN" sz="1500" b="0" i="0" u="none" strike="noStrike" cap="none" dirty="0">
              <a:solidFill>
                <a:srgbClr val="61616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100"/>
              </a:spcAft>
              <a:buClr>
                <a:srgbClr val="000000"/>
              </a:buClr>
              <a:buSzPts val="1500"/>
              <a:buFont typeface="Arial"/>
              <a:buNone/>
            </a:pP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3" name="Rectangle 2">
            <a:extLst>
              <a:ext uri="{FF2B5EF4-FFF2-40B4-BE49-F238E27FC236}">
                <a16:creationId xmlns:a16="http://schemas.microsoft.com/office/drawing/2014/main" id="{C761C8CA-70E6-1C20-DA0E-B8672F3CE425}"/>
              </a:ext>
            </a:extLst>
          </p:cNvPr>
          <p:cNvSpPr>
            <a:spLocks noChangeArrowheads="1"/>
          </p:cNvSpPr>
          <p:nvPr/>
        </p:nvSpPr>
        <p:spPr bwMode="auto">
          <a:xfrm>
            <a:off x="150472" y="1173696"/>
            <a:ext cx="8993528" cy="1908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rial" panose="020B0604020202020204" pitchFamily="34" charset="0"/>
              </a:rPr>
              <a:t>Following </a:t>
            </a:r>
            <a:r>
              <a:rPr kumimoji="0" lang="en-US" altLang="en-US" sz="1600" b="1" i="0" u="none" strike="noStrike" cap="none" normalizeH="0" baseline="0" dirty="0">
                <a:ln>
                  <a:noFill/>
                </a:ln>
                <a:solidFill>
                  <a:schemeClr val="tx1"/>
                </a:solidFill>
                <a:effectLst/>
                <a:latin typeface="Arial" panose="020B0604020202020204" pitchFamily="34" charset="0"/>
              </a:rPr>
              <a:t>Key Design Guidelines</a:t>
            </a:r>
            <a:r>
              <a:rPr kumimoji="0" lang="en-US" altLang="en-US" sz="1600" b="0" i="0" u="none" strike="noStrike" cap="none" normalizeH="0" baseline="0" dirty="0">
                <a:ln>
                  <a:noFill/>
                </a:ln>
                <a:solidFill>
                  <a:schemeClr val="tx1"/>
                </a:solidFill>
                <a:effectLst/>
                <a:latin typeface="Arial" panose="020B0604020202020204" pitchFamily="34" charset="0"/>
              </a:rPr>
              <a:t>, our solution 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Open and Interoperable</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Scalable and Modular</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Privacy-Respecting</a:t>
            </a:r>
            <a:r>
              <a:rPr kumimoji="0" lang="en-US" altLang="en-US" sz="1600" b="0" i="0" u="none" strike="noStrike" cap="none" normalizeH="0" baseline="0" dirty="0">
                <a:ln>
                  <a:noFill/>
                </a:ln>
                <a:solidFill>
                  <a:schemeClr val="tx1"/>
                </a:solidFill>
                <a:effectLst/>
                <a:latin typeface="Arial" panose="020B0604020202020204" pitchFamily="34" charset="0"/>
              </a:rPr>
              <a:t>, with local data handling and anonymized insights.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rial" panose="020B0604020202020204" pitchFamily="34" charset="0"/>
              </a:rPr>
              <a:t>Our open-source foundation ensures ethical, affordable innovation at scale.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97550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6"/>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81" name="Google Shape;81;p6"/>
          <p:cNvSpPr txBox="1"/>
          <p:nvPr/>
        </p:nvSpPr>
        <p:spPr>
          <a:xfrm>
            <a:off x="311700" y="716275"/>
            <a:ext cx="8520600" cy="3810006"/>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0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How is this solution scalable? (100 words max)</a:t>
            </a:r>
            <a:br>
              <a:rPr lang="en-GB" sz="1500" b="0" i="0" u="none" strike="noStrike" cap="none" dirty="0">
                <a:solidFill>
                  <a:schemeClr val="dk1"/>
                </a:solidFill>
                <a:latin typeface="Montserrat SemiBold"/>
                <a:ea typeface="Montserrat SemiBold"/>
                <a:cs typeface="Montserrat SemiBold"/>
                <a:sym typeface="Montserrat SemiBold"/>
              </a:rPr>
            </a:br>
            <a:endParaRPr sz="1500" b="0" i="0" u="none" strike="noStrike" cap="none" dirty="0">
              <a:solidFill>
                <a:schemeClr val="dk1"/>
              </a:solidFill>
              <a:latin typeface="Montserrat SemiBold"/>
              <a:ea typeface="Montserrat SemiBold"/>
              <a:cs typeface="Montserrat SemiBold"/>
              <a:sym typeface="Montserrat SemiBold"/>
            </a:endParaRPr>
          </a:p>
        </p:txBody>
      </p:sp>
      <p:sp>
        <p:nvSpPr>
          <p:cNvPr id="2" name="TextBox 1">
            <a:extLst>
              <a:ext uri="{FF2B5EF4-FFF2-40B4-BE49-F238E27FC236}">
                <a16:creationId xmlns:a16="http://schemas.microsoft.com/office/drawing/2014/main" id="{2222EF19-10EC-5E41-3F05-1A75C22DB183}"/>
              </a:ext>
            </a:extLst>
          </p:cNvPr>
          <p:cNvSpPr txBox="1"/>
          <p:nvPr/>
        </p:nvSpPr>
        <p:spPr>
          <a:xfrm rot="10800000" flipH="1" flipV="1">
            <a:off x="311700" y="1557543"/>
            <a:ext cx="8466540" cy="954107"/>
          </a:xfrm>
          <a:prstGeom prst="rect">
            <a:avLst/>
          </a:prstGeom>
          <a:noFill/>
        </p:spPr>
        <p:txBody>
          <a:bodyPr wrap="square" rtlCol="0">
            <a:spAutoFit/>
          </a:bodyPr>
          <a:lstStyle/>
          <a:p>
            <a:pPr algn="just"/>
            <a:r>
              <a:rPr lang="en-US"/>
              <a:t>HealthBridge AI is modular, API-first, and open-source friendly. Its lightweight components can be deployed on mobile devices, community health centers, or cloud systems. Its offline-first capability allows for seamless rural adoption. Continuous learning models improve performance with usage. Integration with DPIs and Ayushman Bharat Digital Mission ensures long-term scalability.</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6" name="Google Shape;86;p7"/>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87" name="Google Shape;87;p7"/>
          <p:cNvSpPr txBox="1"/>
          <p:nvPr/>
        </p:nvSpPr>
        <p:spPr>
          <a:xfrm>
            <a:off x="355200" y="743600"/>
            <a:ext cx="8363100" cy="1121400"/>
          </a:xfrm>
          <a:prstGeom prst="rect">
            <a:avLst/>
          </a:prstGeom>
          <a:noFill/>
          <a:ln>
            <a:noFill/>
          </a:ln>
        </p:spPr>
        <p:txBody>
          <a:bodyPr spcFirstLastPara="1" wrap="square" lIns="91425" tIns="91425" rIns="91425" bIns="91425" anchor="t" anchorCtr="0">
            <a:normAutofit fontScale="92500" lnSpcReduction="20000"/>
          </a:bodyPr>
          <a:lstStyle/>
          <a:p>
            <a:pPr marL="0" marR="0" lvl="0" indent="0" algn="l" rtl="0">
              <a:lnSpc>
                <a:spcPct val="115000"/>
              </a:lnSpc>
              <a:spcBef>
                <a:spcPts val="0"/>
              </a:spcBef>
              <a:spcAft>
                <a:spcPts val="0"/>
              </a:spcAft>
              <a:buClr>
                <a:srgbClr val="000000"/>
              </a:buClr>
              <a:buSzPct val="100000"/>
              <a:buFont typeface="Arial"/>
              <a:buNone/>
            </a:pPr>
            <a:r>
              <a:rPr lang="en-GB" sz="1500" b="0" i="0" u="none" strike="noStrike" cap="none" dirty="0">
                <a:solidFill>
                  <a:srgbClr val="616161"/>
                </a:solidFill>
                <a:latin typeface="Montserrat SemiBold"/>
                <a:ea typeface="Montserrat SemiBold"/>
                <a:cs typeface="Montserrat SemiBold"/>
                <a:sym typeface="Montserrat SemiBold"/>
              </a:rPr>
              <a:t>List of features offered by the solution</a:t>
            </a:r>
            <a:endParaRPr sz="1500" b="0" i="0" u="none" strike="noStrike" cap="none" dirty="0">
              <a:solidFill>
                <a:srgbClr val="616161"/>
              </a:solidFill>
              <a:latin typeface="Montserrat SemiBold"/>
              <a:ea typeface="Montserrat SemiBold"/>
              <a:cs typeface="Montserrat SemiBold"/>
              <a:sym typeface="Montserrat SemiBold"/>
            </a:endParaRPr>
          </a:p>
          <a:p>
            <a:pPr marL="0" marR="0" lvl="0" indent="0" algn="l" rtl="0">
              <a:lnSpc>
                <a:spcPct val="115000"/>
              </a:lnSpc>
              <a:spcBef>
                <a:spcPts val="1200"/>
              </a:spcBef>
              <a:spcAft>
                <a:spcPts val="1200"/>
              </a:spcAft>
              <a:buClr>
                <a:srgbClr val="000000"/>
              </a:buClr>
              <a:buSzPct val="100000"/>
              <a:buFont typeface="Arial"/>
              <a:buNone/>
            </a:pPr>
            <a:r>
              <a:rPr lang="en-GB" sz="1400" b="0" i="0" u="none" strike="noStrike" cap="none" dirty="0">
                <a:solidFill>
                  <a:srgbClr val="616161"/>
                </a:solidFill>
                <a:latin typeface="Montserrat SemiBold"/>
                <a:ea typeface="Montserrat SemiBold"/>
                <a:cs typeface="Montserrat SemiBold"/>
                <a:sym typeface="Montserrat SemiBold"/>
              </a:rPr>
              <a:t>It is always better to add a few visual representations (drawings/sketches/illustrations etc.) to your presentation, it adds to the power through which it reaches the audience.</a:t>
            </a:r>
            <a:endParaRPr sz="1400" b="0" i="0" u="none" strike="noStrike" cap="none" dirty="0">
              <a:solidFill>
                <a:srgbClr val="616161"/>
              </a:solidFill>
              <a:latin typeface="Montserrat SemiBold"/>
              <a:ea typeface="Montserrat SemiBold"/>
              <a:cs typeface="Montserrat SemiBold"/>
              <a:sym typeface="Montserrat SemiBold"/>
            </a:endParaRPr>
          </a:p>
        </p:txBody>
      </p:sp>
      <p:sp>
        <p:nvSpPr>
          <p:cNvPr id="2" name="TextBox 1">
            <a:extLst>
              <a:ext uri="{FF2B5EF4-FFF2-40B4-BE49-F238E27FC236}">
                <a16:creationId xmlns:a16="http://schemas.microsoft.com/office/drawing/2014/main" id="{F4E0FFAE-DCF0-484A-85BD-39ADA1542251}"/>
              </a:ext>
            </a:extLst>
          </p:cNvPr>
          <p:cNvSpPr txBox="1"/>
          <p:nvPr/>
        </p:nvSpPr>
        <p:spPr>
          <a:xfrm>
            <a:off x="449580" y="2004060"/>
            <a:ext cx="6522720" cy="2031325"/>
          </a:xfrm>
          <a:prstGeom prst="rect">
            <a:avLst/>
          </a:prstGeom>
          <a:noFill/>
        </p:spPr>
        <p:txBody>
          <a:bodyPr wrap="square" rtlCol="0">
            <a:spAutoFit/>
          </a:bodyPr>
          <a:lstStyle/>
          <a:p>
            <a:pPr>
              <a:buFont typeface="Arial" panose="020B0604020202020204" pitchFamily="34" charset="0"/>
              <a:buChar char="•"/>
            </a:pPr>
            <a:r>
              <a:rPr lang="en-US" dirty="0"/>
              <a:t>AI-assisted risk detection for pregnancies and elderly</a:t>
            </a:r>
          </a:p>
          <a:p>
            <a:pPr>
              <a:buFont typeface="Arial" panose="020B0604020202020204" pitchFamily="34" charset="0"/>
              <a:buChar char="•"/>
            </a:pPr>
            <a:r>
              <a:rPr lang="en-US" dirty="0"/>
              <a:t>Personalized, locally relevant diet recommendations</a:t>
            </a:r>
          </a:p>
          <a:p>
            <a:pPr>
              <a:buFont typeface="Arial" panose="020B0604020202020204" pitchFamily="34" charset="0"/>
              <a:buChar char="•"/>
            </a:pPr>
            <a:r>
              <a:rPr lang="en-US" dirty="0"/>
              <a:t>Mental health chatbot for men</a:t>
            </a:r>
          </a:p>
          <a:p>
            <a:pPr>
              <a:buFont typeface="Arial" panose="020B0604020202020204" pitchFamily="34" charset="0"/>
              <a:buChar char="•"/>
            </a:pPr>
            <a:r>
              <a:rPr lang="en-US" dirty="0"/>
              <a:t>Scheme eligibility and guidance engine</a:t>
            </a:r>
          </a:p>
          <a:p>
            <a:pPr>
              <a:buFont typeface="Arial" panose="020B0604020202020204" pitchFamily="34" charset="0"/>
              <a:buChar char="•"/>
            </a:pPr>
            <a:r>
              <a:rPr lang="en-US" dirty="0"/>
              <a:t>Offline-accessible medical guidelines for rural doctors</a:t>
            </a:r>
          </a:p>
          <a:p>
            <a:pPr>
              <a:buFont typeface="Arial" panose="020B0604020202020204" pitchFamily="34" charset="0"/>
              <a:buChar char="•"/>
            </a:pPr>
            <a:r>
              <a:rPr lang="en-US" dirty="0"/>
              <a:t>Health data collection and summary generation</a:t>
            </a:r>
          </a:p>
          <a:p>
            <a:pPr>
              <a:buFont typeface="Arial" panose="020B0604020202020204" pitchFamily="34" charset="0"/>
              <a:buChar char="•"/>
            </a:pPr>
            <a:r>
              <a:rPr lang="en-US" dirty="0"/>
              <a:t>Real-time vitals monitoring (elderly)</a:t>
            </a:r>
          </a:p>
          <a:p>
            <a:pPr>
              <a:buFont typeface="Arial" panose="020B0604020202020204" pitchFamily="34" charset="0"/>
              <a:buChar char="•"/>
            </a:pPr>
            <a:r>
              <a:rPr lang="en-US" dirty="0"/>
              <a:t>Voice/text interface in local languages</a:t>
            </a: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8"/>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93" name="Google Shape;93;p8"/>
          <p:cNvSpPr txBox="1"/>
          <p:nvPr/>
        </p:nvSpPr>
        <p:spPr>
          <a:xfrm>
            <a:off x="311700" y="764450"/>
            <a:ext cx="8253180" cy="398281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600" b="0" i="0" u="none" strike="noStrike" cap="none" dirty="0">
                <a:solidFill>
                  <a:schemeClr val="dk1"/>
                </a:solidFill>
                <a:latin typeface="Montserrat SemiBold"/>
                <a:ea typeface="Montserrat SemiBold"/>
                <a:cs typeface="Montserrat SemiBold"/>
                <a:sym typeface="Montserrat SemiBold"/>
              </a:rPr>
              <a:t>What open-source AI tools and technologies will you use to design the solution? (Please list all.)</a:t>
            </a:r>
          </a:p>
          <a:p>
            <a:pPr marL="0" marR="0" lvl="0" indent="0" algn="l" rtl="0">
              <a:lnSpc>
                <a:spcPct val="115000"/>
              </a:lnSpc>
              <a:spcBef>
                <a:spcPts val="0"/>
              </a:spcBef>
              <a:spcAft>
                <a:spcPts val="0"/>
              </a:spcAft>
              <a:buClr>
                <a:srgbClr val="000000"/>
              </a:buClr>
              <a:buSzPts val="1500"/>
              <a:buFont typeface="Arial"/>
              <a:buNone/>
            </a:pPr>
            <a:endParaRPr lang="en-GB" sz="1600" b="0" i="0" u="none" strike="noStrike" cap="none" dirty="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1600" b="0" i="0" u="none" strike="noStrike" cap="none" dirty="0">
              <a:solidFill>
                <a:schemeClr val="dk1"/>
              </a:solidFill>
              <a:latin typeface="Montserrat SemiBold"/>
              <a:ea typeface="Montserrat SemiBold"/>
              <a:cs typeface="Montserrat SemiBold"/>
              <a:sym typeface="Montserrat SemiBold"/>
            </a:endParaRPr>
          </a:p>
        </p:txBody>
      </p:sp>
      <p:sp>
        <p:nvSpPr>
          <p:cNvPr id="28" name="TextBox 27">
            <a:extLst>
              <a:ext uri="{FF2B5EF4-FFF2-40B4-BE49-F238E27FC236}">
                <a16:creationId xmlns:a16="http://schemas.microsoft.com/office/drawing/2014/main" id="{195E87E4-3784-FE6F-90D0-4E326015F89C}"/>
              </a:ext>
            </a:extLst>
          </p:cNvPr>
          <p:cNvSpPr txBox="1"/>
          <p:nvPr/>
        </p:nvSpPr>
        <p:spPr>
          <a:xfrm>
            <a:off x="373380" y="1466696"/>
            <a:ext cx="4069080" cy="3970318"/>
          </a:xfrm>
          <a:prstGeom prst="rect">
            <a:avLst/>
          </a:prstGeom>
          <a:noFill/>
        </p:spPr>
        <p:txBody>
          <a:bodyPr wrap="square" rtlCol="0">
            <a:spAutoFit/>
          </a:bodyPr>
          <a:lstStyle/>
          <a:p>
            <a:pPr>
              <a:buNone/>
            </a:pPr>
            <a:r>
              <a:rPr lang="en-US" dirty="0"/>
              <a:t>🧠 AI &amp; Machine Learning Frameworks</a:t>
            </a:r>
          </a:p>
          <a:p>
            <a:pPr>
              <a:buFont typeface="Arial" panose="020B0604020202020204" pitchFamily="34" charset="0"/>
              <a:buChar char="•"/>
            </a:pPr>
            <a:r>
              <a:rPr lang="en-US" dirty="0"/>
              <a:t>TensorFlow / </a:t>
            </a:r>
            <a:r>
              <a:rPr lang="en-US" dirty="0" err="1"/>
              <a:t>PyTorch</a:t>
            </a:r>
            <a:r>
              <a:rPr lang="en-US" dirty="0"/>
              <a:t> </a:t>
            </a:r>
          </a:p>
          <a:p>
            <a:pPr>
              <a:buFont typeface="Arial" panose="020B0604020202020204" pitchFamily="34" charset="0"/>
              <a:buChar char="•"/>
            </a:pPr>
            <a:r>
              <a:rPr lang="en-US" dirty="0"/>
              <a:t>Scikit-learn</a:t>
            </a:r>
          </a:p>
          <a:p>
            <a:pPr>
              <a:buFont typeface="Arial" panose="020B0604020202020204" pitchFamily="34" charset="0"/>
              <a:buChar char="•"/>
            </a:pPr>
            <a:br>
              <a:rPr lang="en-US" dirty="0"/>
            </a:br>
            <a:r>
              <a:rPr lang="en-US" dirty="0"/>
              <a:t>📝 OCR &amp; Text Extraction</a:t>
            </a:r>
          </a:p>
          <a:p>
            <a:pPr>
              <a:buFont typeface="Arial" panose="020B0604020202020204" pitchFamily="34" charset="0"/>
              <a:buChar char="•"/>
            </a:pPr>
            <a:r>
              <a:rPr lang="en-US" dirty="0"/>
              <a:t>Tesseract OCR </a:t>
            </a:r>
          </a:p>
          <a:p>
            <a:pPr>
              <a:buFont typeface="Arial" panose="020B0604020202020204" pitchFamily="34" charset="0"/>
              <a:buChar char="•"/>
            </a:pPr>
            <a:r>
              <a:rPr lang="en-US" dirty="0" err="1"/>
              <a:t>DocTR</a:t>
            </a:r>
            <a:r>
              <a:rPr lang="en-US" dirty="0"/>
              <a:t> </a:t>
            </a:r>
          </a:p>
          <a:p>
            <a:pPr>
              <a:buFont typeface="Arial" panose="020B0604020202020204" pitchFamily="34" charset="0"/>
              <a:buChar char="•"/>
            </a:pPr>
            <a:endParaRPr lang="en-US" dirty="0"/>
          </a:p>
          <a:p>
            <a:pPr>
              <a:buNone/>
            </a:pPr>
            <a:r>
              <a:rPr lang="en-IN" dirty="0"/>
              <a:t>🗣️ Speech &amp; Voice Processing</a:t>
            </a:r>
          </a:p>
          <a:p>
            <a:pPr>
              <a:buFont typeface="Arial" panose="020B0604020202020204" pitchFamily="34" charset="0"/>
              <a:buChar char="•"/>
            </a:pPr>
            <a:r>
              <a:rPr lang="en-IN" dirty="0"/>
              <a:t>Mozilla </a:t>
            </a:r>
            <a:r>
              <a:rPr lang="en-IN" dirty="0" err="1"/>
              <a:t>DeepSpeech</a:t>
            </a:r>
            <a:r>
              <a:rPr lang="en-IN" dirty="0"/>
              <a:t> or OpenAI Whisper </a:t>
            </a:r>
          </a:p>
          <a:p>
            <a:pPr>
              <a:buFont typeface="Arial" panose="020B0604020202020204" pitchFamily="34" charset="0"/>
              <a:buChar char="•"/>
            </a:pPr>
            <a:r>
              <a:rPr lang="en-IN" dirty="0" err="1"/>
              <a:t>Vosk</a:t>
            </a:r>
            <a:endParaRPr lang="en-IN" dirty="0"/>
          </a:p>
          <a:p>
            <a:pPr>
              <a:buFont typeface="Arial" panose="020B0604020202020204" pitchFamily="34" charset="0"/>
              <a:buChar char="•"/>
            </a:pPr>
            <a:r>
              <a:rPr lang="en-IN" dirty="0"/>
              <a:t>Coqui TTS</a:t>
            </a:r>
          </a:p>
          <a:p>
            <a:pPr>
              <a:buFont typeface="Arial" panose="020B0604020202020204" pitchFamily="34" charset="0"/>
              <a:buChar char="•"/>
            </a:pPr>
            <a:endParaRPr lang="en-US" dirty="0"/>
          </a:p>
          <a:p>
            <a:pPr>
              <a:buNone/>
            </a:pPr>
            <a:r>
              <a:rPr lang="en-US" dirty="0"/>
              <a:t>💬 Conversational AI / Chatbot</a:t>
            </a:r>
          </a:p>
          <a:p>
            <a:pPr>
              <a:buFont typeface="Arial" panose="020B0604020202020204" pitchFamily="34" charset="0"/>
              <a:buChar char="•"/>
            </a:pPr>
            <a:r>
              <a:rPr lang="en-US" dirty="0"/>
              <a:t>Rasa </a:t>
            </a:r>
          </a:p>
          <a:p>
            <a:pPr>
              <a:buFont typeface="Arial" panose="020B0604020202020204" pitchFamily="34" charset="0"/>
              <a:buChar char="•"/>
            </a:pPr>
            <a:r>
              <a:rPr lang="en-US" dirty="0"/>
              <a:t>Haystack </a:t>
            </a:r>
          </a:p>
          <a:p>
            <a:endParaRPr lang="en-US" dirty="0"/>
          </a:p>
          <a:p>
            <a:endParaRPr lang="en-IN" dirty="0"/>
          </a:p>
        </p:txBody>
      </p:sp>
      <p:sp>
        <p:nvSpPr>
          <p:cNvPr id="29" name="TextBox 28">
            <a:extLst>
              <a:ext uri="{FF2B5EF4-FFF2-40B4-BE49-F238E27FC236}">
                <a16:creationId xmlns:a16="http://schemas.microsoft.com/office/drawing/2014/main" id="{19801877-F950-7E9A-9B1B-459CA54B7112}"/>
              </a:ext>
            </a:extLst>
          </p:cNvPr>
          <p:cNvSpPr txBox="1"/>
          <p:nvPr/>
        </p:nvSpPr>
        <p:spPr>
          <a:xfrm>
            <a:off x="4701542" y="1466696"/>
            <a:ext cx="3733800" cy="3754874"/>
          </a:xfrm>
          <a:prstGeom prst="rect">
            <a:avLst/>
          </a:prstGeom>
          <a:noFill/>
        </p:spPr>
        <p:txBody>
          <a:bodyPr wrap="square" rtlCol="0">
            <a:spAutoFit/>
          </a:bodyPr>
          <a:lstStyle/>
          <a:p>
            <a:pPr>
              <a:buNone/>
            </a:pPr>
            <a:r>
              <a:rPr lang="en-IN" dirty="0"/>
              <a:t>🏥 Healthcare &amp; Medical Tools</a:t>
            </a:r>
          </a:p>
          <a:p>
            <a:pPr>
              <a:buFont typeface="Arial" panose="020B0604020202020204" pitchFamily="34" charset="0"/>
              <a:buChar char="•"/>
            </a:pPr>
            <a:r>
              <a:rPr lang="en-IN" dirty="0" err="1"/>
              <a:t>MedSpaCy</a:t>
            </a:r>
            <a:r>
              <a:rPr lang="en-IN" dirty="0"/>
              <a:t> </a:t>
            </a:r>
          </a:p>
          <a:p>
            <a:pPr>
              <a:buFont typeface="Arial" panose="020B0604020202020204" pitchFamily="34" charset="0"/>
              <a:buChar char="•"/>
            </a:pPr>
            <a:r>
              <a:rPr lang="en-IN" dirty="0" err="1"/>
              <a:t>BioBERT</a:t>
            </a:r>
            <a:endParaRPr lang="en-IN" dirty="0"/>
          </a:p>
          <a:p>
            <a:pPr>
              <a:buNone/>
            </a:pPr>
            <a:endParaRPr lang="en-IN" dirty="0"/>
          </a:p>
          <a:p>
            <a:pPr>
              <a:buNone/>
            </a:pPr>
            <a:r>
              <a:rPr lang="en-IN" dirty="0"/>
              <a:t>🌐 Multilingual NLP</a:t>
            </a:r>
          </a:p>
          <a:p>
            <a:pPr>
              <a:buFont typeface="Arial" panose="020B0604020202020204" pitchFamily="34" charset="0"/>
              <a:buChar char="•"/>
            </a:pPr>
            <a:r>
              <a:rPr lang="en-IN" dirty="0" err="1"/>
              <a:t>spaCy</a:t>
            </a:r>
            <a:r>
              <a:rPr lang="en-IN" dirty="0"/>
              <a:t>.</a:t>
            </a:r>
          </a:p>
          <a:p>
            <a:pPr>
              <a:buFont typeface="Arial" panose="020B0604020202020204" pitchFamily="34" charset="0"/>
              <a:buChar char="•"/>
            </a:pPr>
            <a:r>
              <a:rPr lang="en-IN" dirty="0"/>
              <a:t>Hugging Face Transformers</a:t>
            </a:r>
            <a:br>
              <a:rPr lang="en-IN" dirty="0"/>
            </a:br>
            <a:br>
              <a:rPr lang="en-IN" dirty="0"/>
            </a:br>
            <a:r>
              <a:rPr lang="en-US" dirty="0"/>
              <a:t>🔒 Privacy &amp; Edge AI Tools</a:t>
            </a:r>
          </a:p>
          <a:p>
            <a:pPr>
              <a:buFont typeface="Arial" panose="020B0604020202020204" pitchFamily="34" charset="0"/>
              <a:buChar char="•"/>
            </a:pPr>
            <a:r>
              <a:rPr lang="en-US" dirty="0"/>
              <a:t>ONNX Runtime </a:t>
            </a:r>
          </a:p>
          <a:p>
            <a:pPr>
              <a:buFont typeface="Arial" panose="020B0604020202020204" pitchFamily="34" charset="0"/>
              <a:buChar char="•"/>
            </a:pPr>
            <a:r>
              <a:rPr lang="en-US" dirty="0"/>
              <a:t>Flower (Federated Learning Framework)</a:t>
            </a:r>
          </a:p>
          <a:p>
            <a:pPr>
              <a:buFont typeface="Arial" panose="020B0604020202020204" pitchFamily="34" charset="0"/>
              <a:buChar char="•"/>
            </a:pPr>
            <a:r>
              <a:rPr lang="en-US" dirty="0"/>
              <a:t>Data security (HIPPA) compliance</a:t>
            </a:r>
            <a:br>
              <a:rPr lang="en-US" b="1" dirty="0"/>
            </a:br>
            <a:br>
              <a:rPr lang="en-US" b="1" dirty="0"/>
            </a:br>
            <a:r>
              <a:rPr lang="en-IN" dirty="0"/>
              <a:t>📱</a:t>
            </a:r>
            <a:r>
              <a:rPr lang="en-US" b="1" dirty="0"/>
              <a:t> </a:t>
            </a:r>
            <a:r>
              <a:rPr lang="en-US" dirty="0"/>
              <a:t>UI - </a:t>
            </a:r>
            <a:r>
              <a:rPr lang="en-IN" dirty="0">
                <a:latin typeface="Times New Roman" panose="02020603050405020304" pitchFamily="18" charset="0"/>
                <a:cs typeface="Times New Roman" panose="02020603050405020304" pitchFamily="18" charset="0"/>
              </a:rPr>
              <a:t>React Native / Flutter </a:t>
            </a:r>
          </a:p>
          <a:p>
            <a:r>
              <a:rPr lang="en-IN" dirty="0"/>
              <a:t>🗄️</a:t>
            </a:r>
            <a:r>
              <a:rPr lang="en-IN" dirty="0">
                <a:latin typeface="Times New Roman" panose="02020603050405020304" pitchFamily="18" charset="0"/>
                <a:cs typeface="Times New Roman" panose="02020603050405020304" pitchFamily="18" charset="0"/>
              </a:rPr>
              <a:t>DB/ Auth - Firebase / </a:t>
            </a:r>
            <a:r>
              <a:rPr lang="en-IN" dirty="0" err="1">
                <a:latin typeface="Times New Roman" panose="02020603050405020304" pitchFamily="18" charset="0"/>
                <a:cs typeface="Times New Roman" panose="02020603050405020304" pitchFamily="18" charset="0"/>
              </a:rPr>
              <a:t>Supabase</a:t>
            </a:r>
            <a:endParaRPr lang="en-US" b="1" dirty="0"/>
          </a:p>
          <a:p>
            <a:pPr>
              <a:buFont typeface="Arial" panose="020B0604020202020204" pitchFamily="34" charset="0"/>
              <a:buChar char="•"/>
            </a:pPr>
            <a:endParaRPr lang="en-IN" dirty="0"/>
          </a:p>
          <a:p>
            <a:endParaRPr lang="en-IN"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1188</Words>
  <Application>Microsoft Office PowerPoint</Application>
  <PresentationFormat>On-screen Show (16:9)</PresentationFormat>
  <Paragraphs>116</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Montserrat SemiBold</vt:lpstr>
      <vt:lpstr>Times New Roman</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21BSA10048</cp:lastModifiedBy>
  <cp:revision>3</cp:revision>
  <dcterms:modified xsi:type="dcterms:W3CDTF">2025-04-06T17:50:35Z</dcterms:modified>
</cp:coreProperties>
</file>